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5" r:id="rId3"/>
    <p:sldId id="336" r:id="rId4"/>
    <p:sldId id="268" r:id="rId5"/>
    <p:sldId id="293" r:id="rId6"/>
    <p:sldId id="295" r:id="rId7"/>
    <p:sldId id="338" r:id="rId8"/>
    <p:sldId id="300" r:id="rId9"/>
    <p:sldId id="289" r:id="rId10"/>
    <p:sldId id="335"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824" autoAdjust="0"/>
  </p:normalViewPr>
  <p:slideViewPr>
    <p:cSldViewPr>
      <p:cViewPr varScale="1">
        <p:scale>
          <a:sx n="56" d="100"/>
          <a:sy n="56" d="100"/>
        </p:scale>
        <p:origin x="1578"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4A185-6AC9-4DD4-81D2-F195AC343DFD}" type="datetimeFigureOut">
              <a:rPr lang="it-IT" smtClean="0"/>
              <a:pPr/>
              <a:t>27/10/2022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9A412-7980-4C29-830E-4C5AD4C21675}" type="slidenum">
              <a:rPr lang="it-IT" smtClean="0"/>
              <a:pPr/>
              <a:t>‹N›</a:t>
            </a:fld>
            <a:endParaRPr lang="it-IT"/>
          </a:p>
        </p:txBody>
      </p:sp>
    </p:spTree>
    <p:extLst>
      <p:ext uri="{BB962C8B-B14F-4D97-AF65-F5344CB8AC3E}">
        <p14:creationId xmlns:p14="http://schemas.microsoft.com/office/powerpoint/2010/main" val="361114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779A412-7980-4C29-830E-4C5AD4C21675}"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779A412-7980-4C29-830E-4C5AD4C21675}" type="slidenum">
              <a:rPr lang="it-IT" smtClean="0"/>
              <a:pPr/>
              <a:t>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779A412-7980-4C29-830E-4C5AD4C21675}" type="slidenum">
              <a:rPr lang="it-IT" smtClean="0"/>
              <a:pPr/>
              <a:t>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779A412-7980-4C29-830E-4C5AD4C21675}" type="slidenum">
              <a:rPr lang="it-IT" smtClean="0"/>
              <a:pPr/>
              <a:t>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E569E8B-ACEB-471A-95A7-4C7E4535943C}" type="datetime1">
              <a:rPr lang="it-IT" smtClean="0"/>
              <a:pPr/>
              <a:t>27/10/2022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D90EE2-BAB3-42FE-A1C7-BD1F20BDA31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03562A4-3146-458E-8D55-8FF5FBE32CC3}" type="datetime1">
              <a:rPr lang="it-IT" smtClean="0"/>
              <a:pPr/>
              <a:t>27/10/2022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D90EE2-BAB3-42FE-A1C7-BD1F20BDA31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EE7827-D6D4-45D8-844E-BD48EFE63936}" type="datetime1">
              <a:rPr lang="it-IT" smtClean="0"/>
              <a:pPr/>
              <a:t>27/10/2022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D90EE2-BAB3-42FE-A1C7-BD1F20BDA31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5E0F937-AEE8-4B7F-B7BA-B3A8E80AFDBF}" type="datetime1">
              <a:rPr lang="it-IT" smtClean="0"/>
              <a:pPr/>
              <a:t>27/10/2022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D90EE2-BAB3-42FE-A1C7-BD1F20BDA31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247B2EC-6A37-4199-8581-BDEFB9D337A0}" type="datetime1">
              <a:rPr lang="it-IT" smtClean="0"/>
              <a:pPr/>
              <a:t>27/10/2022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D90EE2-BAB3-42FE-A1C7-BD1F20BDA312}"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5262665-F993-4692-AA55-A08A39A04185}" type="datetime1">
              <a:rPr lang="it-IT" smtClean="0"/>
              <a:pPr/>
              <a:t>27/10/2022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0D90EE2-BAB3-42FE-A1C7-BD1F20BDA31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BC50E00-C02E-4B0B-B782-C8950D359C6C}" type="datetime1">
              <a:rPr lang="it-IT" smtClean="0"/>
              <a:pPr/>
              <a:t>27/10/2022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0D90EE2-BAB3-42FE-A1C7-BD1F20BDA31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F5E5530-0D66-4F6D-A989-4AE50C028379}" type="datetime1">
              <a:rPr lang="it-IT" smtClean="0"/>
              <a:pPr/>
              <a:t>27/10/2022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0D90EE2-BAB3-42FE-A1C7-BD1F20BDA31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69B0070-5626-4938-AFEB-4811C7D31B9C}" type="datetime1">
              <a:rPr lang="it-IT" smtClean="0"/>
              <a:pPr/>
              <a:t>27/10/2022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0D90EE2-BAB3-42FE-A1C7-BD1F20BDA31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50C42D4-E1B7-4CF3-AC2B-9230537CAB41}" type="datetime1">
              <a:rPr lang="it-IT" smtClean="0"/>
              <a:pPr/>
              <a:t>27/10/2022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0D90EE2-BAB3-42FE-A1C7-BD1F20BDA31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581126A-509E-4C43-A1D4-DA8A00D5D854}" type="datetime1">
              <a:rPr lang="it-IT" smtClean="0"/>
              <a:pPr/>
              <a:t>27/10/2022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0D90EE2-BAB3-42FE-A1C7-BD1F20BDA31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4B51B-C21C-47A0-BE58-F4286B147CCC}" type="datetime1">
              <a:rPr lang="it-IT" smtClean="0"/>
              <a:pPr/>
              <a:t>27/10/2022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90EE2-BAB3-42FE-A1C7-BD1F20BDA31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91680" y="260649"/>
            <a:ext cx="5904656" cy="936103"/>
          </a:xfrm>
        </p:spPr>
        <p:txBody>
          <a:bodyPr>
            <a:normAutofit/>
          </a:bodyPr>
          <a:lstStyle/>
          <a:p>
            <a:r>
              <a:rPr lang="it-IT" sz="2000" b="1" dirty="0" smtClean="0">
                <a:solidFill>
                  <a:srgbClr val="FF0000"/>
                </a:solidFill>
              </a:rPr>
              <a:t>Verso un trasporto marittimo pulito nel Mediterraneo</a:t>
            </a:r>
            <a:br>
              <a:rPr lang="it-IT" sz="2000" b="1" dirty="0" smtClean="0">
                <a:solidFill>
                  <a:srgbClr val="FF0000"/>
                </a:solidFill>
              </a:rPr>
            </a:br>
            <a:r>
              <a:rPr lang="it-IT" sz="2000" b="1" dirty="0" err="1" smtClean="0">
                <a:solidFill>
                  <a:srgbClr val="FF0000"/>
                </a:solidFill>
              </a:rPr>
              <a:t>Blue</a:t>
            </a:r>
            <a:r>
              <a:rPr lang="it-IT" sz="2000" b="1" dirty="0" smtClean="0">
                <a:solidFill>
                  <a:srgbClr val="FF0000"/>
                </a:solidFill>
              </a:rPr>
              <a:t> </a:t>
            </a:r>
            <a:r>
              <a:rPr lang="it-IT" sz="2000" b="1" dirty="0" err="1" smtClean="0">
                <a:solidFill>
                  <a:srgbClr val="FF0000"/>
                </a:solidFill>
              </a:rPr>
              <a:t>District</a:t>
            </a:r>
            <a:r>
              <a:rPr lang="it-IT" sz="2000" b="1" dirty="0" smtClean="0">
                <a:solidFill>
                  <a:srgbClr val="FF0000"/>
                </a:solidFill>
              </a:rPr>
              <a:t>, </a:t>
            </a:r>
            <a:r>
              <a:rPr lang="it-IT" sz="2000" b="1" dirty="0" err="1" smtClean="0">
                <a:solidFill>
                  <a:srgbClr val="FF0000"/>
                </a:solidFill>
              </a:rPr>
              <a:t>October</a:t>
            </a:r>
            <a:r>
              <a:rPr lang="it-IT" sz="2000" b="1" dirty="0" smtClean="0">
                <a:solidFill>
                  <a:srgbClr val="FF0000"/>
                </a:solidFill>
              </a:rPr>
              <a:t> 27</a:t>
            </a:r>
            <a:endParaRPr lang="it-IT" sz="2000" b="1" dirty="0">
              <a:solidFill>
                <a:srgbClr val="FF0000"/>
              </a:solidFill>
            </a:endParaRPr>
          </a:p>
        </p:txBody>
      </p:sp>
      <p:sp>
        <p:nvSpPr>
          <p:cNvPr id="3" name="Sottotitolo 2"/>
          <p:cNvSpPr>
            <a:spLocks noGrp="1"/>
          </p:cNvSpPr>
          <p:nvPr>
            <p:ph type="subTitle" idx="1"/>
          </p:nvPr>
        </p:nvSpPr>
        <p:spPr>
          <a:xfrm>
            <a:off x="395536" y="1556792"/>
            <a:ext cx="8352928" cy="4896544"/>
          </a:xfrm>
        </p:spPr>
        <p:txBody>
          <a:bodyPr>
            <a:normAutofit/>
          </a:bodyPr>
          <a:lstStyle/>
          <a:p>
            <a:endParaRPr lang="it-IT" dirty="0" smtClean="0">
              <a:solidFill>
                <a:srgbClr val="FF0000"/>
              </a:solidFill>
            </a:endParaRPr>
          </a:p>
          <a:p>
            <a:r>
              <a:rPr lang="it-IT" dirty="0" smtClean="0">
                <a:solidFill>
                  <a:srgbClr val="FF0000"/>
                </a:solidFill>
              </a:rPr>
              <a:t>A </a:t>
            </a:r>
            <a:r>
              <a:rPr lang="it-IT" dirty="0" err="1" smtClean="0">
                <a:solidFill>
                  <a:srgbClr val="FF0000"/>
                </a:solidFill>
              </a:rPr>
              <a:t>sea</a:t>
            </a:r>
            <a:r>
              <a:rPr lang="it-IT" dirty="0" smtClean="0">
                <a:solidFill>
                  <a:srgbClr val="FF0000"/>
                </a:solidFill>
              </a:rPr>
              <a:t> </a:t>
            </a:r>
            <a:r>
              <a:rPr lang="it-IT" dirty="0" err="1" smtClean="0">
                <a:solidFill>
                  <a:srgbClr val="FF0000"/>
                </a:solidFill>
              </a:rPr>
              <a:t>of</a:t>
            </a:r>
            <a:r>
              <a:rPr lang="it-IT" dirty="0" smtClean="0">
                <a:solidFill>
                  <a:srgbClr val="FF0000"/>
                </a:solidFill>
              </a:rPr>
              <a:t> </a:t>
            </a:r>
            <a:r>
              <a:rPr lang="it-IT" dirty="0" err="1" smtClean="0">
                <a:solidFill>
                  <a:srgbClr val="FF0000"/>
                </a:solidFill>
              </a:rPr>
              <a:t>smoke</a:t>
            </a:r>
            <a:endParaRPr lang="it-IT" dirty="0" smtClean="0">
              <a:solidFill>
                <a:srgbClr val="FF0000"/>
              </a:solidFill>
            </a:endParaRPr>
          </a:p>
          <a:p>
            <a:r>
              <a:rPr lang="it-IT" dirty="0" smtClean="0">
                <a:solidFill>
                  <a:srgbClr val="FF0000"/>
                </a:solidFill>
              </a:rPr>
              <a:t>Enzo Tortello</a:t>
            </a:r>
          </a:p>
          <a:p>
            <a:endParaRPr lang="it-IT" sz="2000" dirty="0" smtClean="0">
              <a:solidFill>
                <a:srgbClr val="FF0000"/>
              </a:solidFill>
            </a:endParaRPr>
          </a:p>
          <a:p>
            <a:r>
              <a:rPr lang="it-IT" sz="2000" dirty="0" smtClean="0">
                <a:solidFill>
                  <a:srgbClr val="FF0000"/>
                </a:solidFill>
              </a:rPr>
              <a:t> Ecoistituto di Reggio Emilia e Genova  </a:t>
            </a:r>
            <a:r>
              <a:rPr lang="it-IT" sz="2000" dirty="0" err="1" smtClean="0">
                <a:solidFill>
                  <a:srgbClr val="FF0000"/>
                </a:solidFill>
              </a:rPr>
              <a:t>President</a:t>
            </a:r>
            <a:endParaRPr lang="it-IT" sz="2000" dirty="0" smtClean="0">
              <a:solidFill>
                <a:srgbClr val="FF0000"/>
              </a:solidFill>
            </a:endParaRPr>
          </a:p>
          <a:p>
            <a:r>
              <a:rPr lang="it-IT" sz="2000" dirty="0" smtClean="0">
                <a:solidFill>
                  <a:srgbClr val="FF0000"/>
                </a:solidFill>
              </a:rPr>
              <a:t>Comitato Tutela Ambientale Genova Centro-Ovest </a:t>
            </a:r>
            <a:r>
              <a:rPr lang="it-IT" sz="2000" dirty="0" err="1" smtClean="0">
                <a:solidFill>
                  <a:srgbClr val="FF0000"/>
                </a:solidFill>
              </a:rPr>
              <a:t>President</a:t>
            </a:r>
            <a:endParaRPr lang="it-IT" sz="2000" dirty="0" smtClean="0">
              <a:solidFill>
                <a:srgbClr val="FF0000"/>
              </a:solidFill>
            </a:endParaRPr>
          </a:p>
          <a:p>
            <a:endParaRPr lang="it-IT" sz="2000" dirty="0" smtClean="0">
              <a:solidFill>
                <a:srgbClr val="FF0000"/>
              </a:solidFill>
            </a:endParaRPr>
          </a:p>
          <a:p>
            <a:endParaRPr lang="it-IT" dirty="0" smtClean="0">
              <a:solidFill>
                <a:srgbClr val="FF0000"/>
              </a:solidFill>
            </a:endParaRPr>
          </a:p>
          <a:p>
            <a:endParaRPr lang="it-IT" dirty="0">
              <a:solidFill>
                <a:srgbClr val="FF0000"/>
              </a:solidFill>
            </a:endParaRPr>
          </a:p>
        </p:txBody>
      </p:sp>
      <p:pic>
        <p:nvPicPr>
          <p:cNvPr id="4" name="Immagine 3" descr="Logo.jpg"/>
          <p:cNvPicPr>
            <a:picLocks noChangeAspect="1"/>
          </p:cNvPicPr>
          <p:nvPr/>
        </p:nvPicPr>
        <p:blipFill>
          <a:blip r:embed="rId3" cstate="print"/>
          <a:stretch>
            <a:fillRect/>
          </a:stretch>
        </p:blipFill>
        <p:spPr>
          <a:xfrm>
            <a:off x="7740352" y="0"/>
            <a:ext cx="1118121" cy="1484784"/>
          </a:xfrm>
          <a:prstGeom prst="rect">
            <a:avLst/>
          </a:prstGeom>
        </p:spPr>
      </p:pic>
      <p:pic>
        <p:nvPicPr>
          <p:cNvPr id="5" name="Immagine 4"/>
          <p:cNvPicPr/>
          <p:nvPr/>
        </p:nvPicPr>
        <p:blipFill>
          <a:blip r:embed="rId4" cstate="print">
            <a:extLst>
              <a:ext uri="{28A0092B-C50C-407E-A947-70E740481C1C}">
                <a14:useLocalDpi xmlns:a14="http://schemas.microsoft.com/office/drawing/2010/main" val="0"/>
              </a:ext>
            </a:extLst>
          </a:blip>
          <a:stretch>
            <a:fillRect/>
          </a:stretch>
        </p:blipFill>
        <p:spPr>
          <a:xfrm>
            <a:off x="539553" y="188640"/>
            <a:ext cx="864096" cy="1080120"/>
          </a:xfrm>
          <a:prstGeom prst="rect">
            <a:avLst/>
          </a:prstGeom>
        </p:spPr>
      </p:pic>
      <p:pic>
        <p:nvPicPr>
          <p:cNvPr id="7" name="Immagine 6"/>
          <p:cNvPicPr/>
          <p:nvPr/>
        </p:nvPicPr>
        <p:blipFill>
          <a:blip r:embed="rId4" cstate="print">
            <a:extLst>
              <a:ext uri="{28A0092B-C50C-407E-A947-70E740481C1C}">
                <a14:useLocalDpi xmlns:a14="http://schemas.microsoft.com/office/drawing/2010/main" val="0"/>
              </a:ext>
            </a:extLst>
          </a:blip>
          <a:stretch>
            <a:fillRect/>
          </a:stretch>
        </p:blipFill>
        <p:spPr>
          <a:xfrm>
            <a:off x="539552" y="260648"/>
            <a:ext cx="864096" cy="1080120"/>
          </a:xfrm>
          <a:prstGeom prst="rect">
            <a:avLst/>
          </a:prstGeom>
        </p:spPr>
      </p:pic>
      <p:sp>
        <p:nvSpPr>
          <p:cNvPr id="8" name="Segnaposto numero diapositiva 7"/>
          <p:cNvSpPr>
            <a:spLocks noGrp="1"/>
          </p:cNvSpPr>
          <p:nvPr>
            <p:ph type="sldNum" sz="quarter" idx="12"/>
          </p:nvPr>
        </p:nvSpPr>
        <p:spPr/>
        <p:txBody>
          <a:bodyPr/>
          <a:lstStyle/>
          <a:p>
            <a:fld id="{60D90EE2-BAB3-42FE-A1C7-BD1F20BDA312}" type="slidenum">
              <a:rPr lang="it-IT" smtClean="0"/>
              <a:pPr/>
              <a:t>1</a:t>
            </a:fld>
            <a:endParaRPr lang="it-IT"/>
          </a:p>
        </p:txBody>
      </p:sp>
      <p:pic>
        <p:nvPicPr>
          <p:cNvPr id="11" name="Immagine 10" descr="Logo.jpg"/>
          <p:cNvPicPr>
            <a:picLocks noChangeAspect="1"/>
          </p:cNvPicPr>
          <p:nvPr/>
        </p:nvPicPr>
        <p:blipFill>
          <a:blip r:embed="rId3" cstate="print"/>
          <a:stretch>
            <a:fillRect/>
          </a:stretch>
        </p:blipFill>
        <p:spPr>
          <a:xfrm>
            <a:off x="7892752" y="152400"/>
            <a:ext cx="1118121" cy="14847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331641" y="260648"/>
            <a:ext cx="6408712" cy="1143000"/>
          </a:xfrm>
        </p:spPr>
        <p:txBody>
          <a:bodyPr/>
          <a:lstStyle/>
          <a:p>
            <a:r>
              <a:rPr lang="it-IT" sz="2000" b="1" dirty="0" smtClean="0">
                <a:solidFill>
                  <a:srgbClr val="FF0000"/>
                </a:solidFill>
              </a:rPr>
              <a:t>Verso un trasporto marittimo pulito nel Mediterraneo</a:t>
            </a:r>
            <a:br>
              <a:rPr lang="it-IT" sz="2000" b="1" dirty="0" smtClean="0">
                <a:solidFill>
                  <a:srgbClr val="FF0000"/>
                </a:solidFill>
              </a:rPr>
            </a:br>
            <a:r>
              <a:rPr lang="it-IT" sz="2000" b="1" dirty="0" err="1" smtClean="0">
                <a:solidFill>
                  <a:srgbClr val="FF0000"/>
                </a:solidFill>
              </a:rPr>
              <a:t>Blue</a:t>
            </a:r>
            <a:r>
              <a:rPr lang="it-IT" sz="2000" b="1" dirty="0" smtClean="0">
                <a:solidFill>
                  <a:srgbClr val="FF0000"/>
                </a:solidFill>
              </a:rPr>
              <a:t> </a:t>
            </a:r>
            <a:r>
              <a:rPr lang="it-IT" sz="2000" b="1" dirty="0" err="1" smtClean="0">
                <a:solidFill>
                  <a:srgbClr val="FF0000"/>
                </a:solidFill>
              </a:rPr>
              <a:t>District</a:t>
            </a:r>
            <a:r>
              <a:rPr lang="it-IT" sz="2000" b="1" dirty="0" smtClean="0">
                <a:solidFill>
                  <a:srgbClr val="FF0000"/>
                </a:solidFill>
              </a:rPr>
              <a:t>, </a:t>
            </a:r>
            <a:r>
              <a:rPr lang="it-IT" sz="2000" b="1" dirty="0" err="1" smtClean="0">
                <a:solidFill>
                  <a:srgbClr val="FF0000"/>
                </a:solidFill>
              </a:rPr>
              <a:t>October</a:t>
            </a:r>
            <a:r>
              <a:rPr lang="it-IT" sz="2000" b="1" dirty="0" smtClean="0">
                <a:solidFill>
                  <a:srgbClr val="FF0000"/>
                </a:solidFill>
              </a:rPr>
              <a:t> 27</a:t>
            </a:r>
            <a:endParaRPr lang="it-IT" altLang="it-IT" sz="2000" dirty="0" smtClean="0">
              <a:solidFill>
                <a:srgbClr val="FF0000"/>
              </a:solidFill>
              <a:latin typeface="Times New Roman" pitchFamily="18" charset="0"/>
              <a:ea typeface="ＭＳ Ｐゴシック" pitchFamily="34" charset="-128"/>
              <a:cs typeface="Times New Roman" pitchFamily="18" charset="0"/>
            </a:endParaRPr>
          </a:p>
        </p:txBody>
      </p:sp>
      <p:sp>
        <p:nvSpPr>
          <p:cNvPr id="37891" name="Rectangle 3"/>
          <p:cNvSpPr>
            <a:spLocks noGrp="1" noChangeArrowheads="1"/>
          </p:cNvSpPr>
          <p:nvPr>
            <p:ph type="body" idx="1"/>
          </p:nvPr>
        </p:nvSpPr>
        <p:spPr>
          <a:xfrm>
            <a:off x="468313" y="1700213"/>
            <a:ext cx="8229600" cy="4525962"/>
          </a:xfrm>
        </p:spPr>
        <p:txBody>
          <a:bodyPr>
            <a:normAutofit/>
          </a:bodyPr>
          <a:lstStyle/>
          <a:p>
            <a:pPr lvl="1">
              <a:buFontTx/>
              <a:buNone/>
            </a:pPr>
            <a:endParaRPr lang="it-IT" altLang="it-IT" sz="1600" dirty="0" smtClean="0">
              <a:solidFill>
                <a:srgbClr val="FF0000"/>
              </a:solidFill>
              <a:ea typeface="ＭＳ Ｐゴシック" pitchFamily="34" charset="-128"/>
            </a:endParaRPr>
          </a:p>
          <a:p>
            <a:pPr lvl="1" algn="ctr">
              <a:buFontTx/>
              <a:buNone/>
            </a:pPr>
            <a:endParaRPr lang="it-IT" altLang="it-IT" sz="2600" dirty="0" smtClean="0">
              <a:solidFill>
                <a:srgbClr val="FF0000"/>
              </a:solidFill>
              <a:ea typeface="ＭＳ Ｐゴシック" pitchFamily="34" charset="-128"/>
            </a:endParaRPr>
          </a:p>
          <a:p>
            <a:pPr lvl="1" algn="ctr">
              <a:buFontTx/>
              <a:buNone/>
            </a:pPr>
            <a:r>
              <a:rPr lang="it-IT" altLang="it-IT" sz="9600" dirty="0" err="1" smtClean="0">
                <a:solidFill>
                  <a:srgbClr val="FF0000"/>
                </a:solidFill>
                <a:ea typeface="ＭＳ Ｐゴシック" pitchFamily="34" charset="-128"/>
              </a:rPr>
              <a:t>Thank</a:t>
            </a:r>
            <a:r>
              <a:rPr lang="it-IT" altLang="it-IT" sz="9600" dirty="0" smtClean="0">
                <a:solidFill>
                  <a:srgbClr val="FF0000"/>
                </a:solidFill>
                <a:ea typeface="ＭＳ Ｐゴシック" pitchFamily="34" charset="-128"/>
              </a:rPr>
              <a:t> </a:t>
            </a:r>
            <a:r>
              <a:rPr lang="it-IT" altLang="it-IT" sz="9600" dirty="0" err="1" smtClean="0">
                <a:solidFill>
                  <a:srgbClr val="FF0000"/>
                </a:solidFill>
                <a:ea typeface="ＭＳ Ｐゴシック" pitchFamily="34" charset="-128"/>
              </a:rPr>
              <a:t>you</a:t>
            </a:r>
            <a:r>
              <a:rPr lang="it-IT" altLang="it-IT" sz="9600" dirty="0" smtClean="0">
                <a:solidFill>
                  <a:srgbClr val="FF0000"/>
                </a:solidFill>
                <a:ea typeface="ＭＳ Ｐゴシック" pitchFamily="34" charset="-128"/>
              </a:rPr>
              <a:t> !</a:t>
            </a:r>
          </a:p>
          <a:p>
            <a:pPr lvl="1">
              <a:buFontTx/>
              <a:buNone/>
            </a:pPr>
            <a:endParaRPr lang="it-IT" altLang="it-IT" sz="1600" dirty="0" smtClean="0">
              <a:solidFill>
                <a:srgbClr val="FF0000"/>
              </a:solidFill>
              <a:ea typeface="ＭＳ Ｐゴシック" pitchFamily="34" charset="-128"/>
            </a:endParaRPr>
          </a:p>
          <a:p>
            <a:pPr algn="ctr">
              <a:buFontTx/>
              <a:buNone/>
            </a:pPr>
            <a:endParaRPr lang="it-IT" altLang="it-IT" sz="1600" dirty="0" smtClean="0">
              <a:ea typeface="ＭＳ Ｐゴシック" pitchFamily="34" charset="-128"/>
            </a:endParaRPr>
          </a:p>
          <a:p>
            <a:pPr algn="r">
              <a:buFontTx/>
              <a:buNone/>
            </a:pPr>
            <a:r>
              <a:rPr lang="it-IT" altLang="it-IT" sz="1600" dirty="0" smtClean="0">
                <a:solidFill>
                  <a:srgbClr val="FF0000"/>
                </a:solidFill>
                <a:ea typeface="ＭＳ Ｐゴシック" pitchFamily="34" charset="-128"/>
              </a:rPr>
              <a:t>	</a:t>
            </a:r>
            <a:r>
              <a:rPr lang="it-IT" altLang="it-IT" sz="1600" dirty="0" smtClean="0">
                <a:ea typeface="ＭＳ Ｐゴシック" pitchFamily="34" charset="-128"/>
              </a:rPr>
              <a:t>	</a:t>
            </a:r>
          </a:p>
        </p:txBody>
      </p:sp>
      <p:pic>
        <p:nvPicPr>
          <p:cNvPr id="37892" name="Immagine 3" descr="Logo REGE.jpg"/>
          <p:cNvPicPr>
            <a:picLocks noChangeAspect="1"/>
          </p:cNvPicPr>
          <p:nvPr/>
        </p:nvPicPr>
        <p:blipFill>
          <a:blip r:embed="rId2" cstate="print"/>
          <a:srcRect/>
          <a:stretch>
            <a:fillRect/>
          </a:stretch>
        </p:blipFill>
        <p:spPr bwMode="auto">
          <a:xfrm>
            <a:off x="7667625" y="0"/>
            <a:ext cx="1323975" cy="1871663"/>
          </a:xfrm>
          <a:prstGeom prst="rect">
            <a:avLst/>
          </a:prstGeom>
          <a:noFill/>
          <a:ln w="9525">
            <a:noFill/>
            <a:miter lim="800000"/>
            <a:headEnd/>
            <a:tailEnd/>
          </a:ln>
        </p:spPr>
      </p:pic>
      <p:pic>
        <p:nvPicPr>
          <p:cNvPr id="6" name="Immagine 5"/>
          <p:cNvPicPr/>
          <p:nvPr/>
        </p:nvPicPr>
        <p:blipFill>
          <a:blip r:embed="rId3" cstate="print">
            <a:extLst>
              <a:ext uri="{28A0092B-C50C-407E-A947-70E740481C1C}">
                <a14:useLocalDpi xmlns:a14="http://schemas.microsoft.com/office/drawing/2010/main" val="0"/>
              </a:ext>
            </a:extLst>
          </a:blip>
          <a:stretch>
            <a:fillRect/>
          </a:stretch>
        </p:blipFill>
        <p:spPr>
          <a:xfrm>
            <a:off x="251520" y="404664"/>
            <a:ext cx="864096" cy="1080120"/>
          </a:xfrm>
          <a:prstGeom prst="rect">
            <a:avLst/>
          </a:prstGeom>
        </p:spPr>
      </p:pic>
      <p:sp>
        <p:nvSpPr>
          <p:cNvPr id="7" name="Segnaposto numero diapositiva 6"/>
          <p:cNvSpPr>
            <a:spLocks noGrp="1"/>
          </p:cNvSpPr>
          <p:nvPr>
            <p:ph type="sldNum" sz="quarter" idx="12"/>
          </p:nvPr>
        </p:nvSpPr>
        <p:spPr/>
        <p:txBody>
          <a:bodyPr/>
          <a:lstStyle/>
          <a:p>
            <a:fld id="{60D90EE2-BAB3-42FE-A1C7-BD1F20BDA312}" type="slidenum">
              <a:rPr lang="it-IT" smtClean="0"/>
              <a:pPr/>
              <a:t>10</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332656"/>
            <a:ext cx="6480720" cy="1143000"/>
          </a:xfrm>
        </p:spPr>
        <p:txBody>
          <a:bodyPr>
            <a:normAutofit fontScale="90000"/>
          </a:bodyPr>
          <a:lstStyle/>
          <a:p>
            <a:r>
              <a:rPr lang="it-IT" sz="2400" b="1" dirty="0" smtClean="0">
                <a:solidFill>
                  <a:srgbClr val="FF0000"/>
                </a:solidFill>
              </a:rPr>
              <a:t>Verso un trasporto marittimo pulito nel Mediterraneo</a:t>
            </a:r>
            <a:br>
              <a:rPr lang="it-IT" sz="2400" b="1" dirty="0" smtClean="0">
                <a:solidFill>
                  <a:srgbClr val="FF0000"/>
                </a:solidFill>
              </a:rPr>
            </a:br>
            <a:r>
              <a:rPr lang="it-IT" sz="2400" b="1" dirty="0" err="1" smtClean="0">
                <a:solidFill>
                  <a:srgbClr val="FF0000"/>
                </a:solidFill>
              </a:rPr>
              <a:t>Blue</a:t>
            </a:r>
            <a:r>
              <a:rPr lang="it-IT" sz="2400" b="1" dirty="0" smtClean="0">
                <a:solidFill>
                  <a:srgbClr val="FF0000"/>
                </a:solidFill>
              </a:rPr>
              <a:t> </a:t>
            </a:r>
            <a:r>
              <a:rPr lang="it-IT" sz="2400" b="1" dirty="0" err="1" smtClean="0">
                <a:solidFill>
                  <a:srgbClr val="FF0000"/>
                </a:solidFill>
              </a:rPr>
              <a:t>District</a:t>
            </a:r>
            <a:r>
              <a:rPr lang="it-IT" sz="2400" b="1" dirty="0" smtClean="0">
                <a:solidFill>
                  <a:srgbClr val="FF0000"/>
                </a:solidFill>
              </a:rPr>
              <a:t>, </a:t>
            </a:r>
            <a:r>
              <a:rPr lang="it-IT" sz="2400" b="1" dirty="0" err="1" smtClean="0">
                <a:solidFill>
                  <a:srgbClr val="FF0000"/>
                </a:solidFill>
              </a:rPr>
              <a:t>October</a:t>
            </a:r>
            <a:r>
              <a:rPr lang="it-IT" sz="2400" b="1" dirty="0" smtClean="0">
                <a:solidFill>
                  <a:srgbClr val="FF0000"/>
                </a:solidFill>
              </a:rPr>
              <a:t> 27</a:t>
            </a:r>
            <a:endParaRPr lang="it-IT" sz="2400" dirty="0">
              <a:solidFill>
                <a:srgbClr val="FF0000"/>
              </a:solidFill>
            </a:endParaRPr>
          </a:p>
        </p:txBody>
      </p:sp>
      <p:pic>
        <p:nvPicPr>
          <p:cNvPr id="4" name="Immagine 3" descr="Logo.jpg"/>
          <p:cNvPicPr>
            <a:picLocks noChangeAspect="1"/>
          </p:cNvPicPr>
          <p:nvPr/>
        </p:nvPicPr>
        <p:blipFill>
          <a:blip r:embed="rId2" cstate="print"/>
          <a:stretch>
            <a:fillRect/>
          </a:stretch>
        </p:blipFill>
        <p:spPr>
          <a:xfrm>
            <a:off x="8172400" y="116632"/>
            <a:ext cx="830089" cy="1484784"/>
          </a:xfrm>
          <a:prstGeom prst="rect">
            <a:avLst/>
          </a:prstGeom>
        </p:spPr>
      </p:pic>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179512" y="332656"/>
            <a:ext cx="864096" cy="1080120"/>
          </a:xfrm>
          <a:prstGeom prst="rect">
            <a:avLst/>
          </a:prstGeom>
        </p:spPr>
      </p:pic>
      <p:pic>
        <p:nvPicPr>
          <p:cNvPr id="6" name="Picture 7" descr="https://www.cittadiniperlaria.org/wp-content/uploads/2018/08/Winner02-35-copyright-cittadiniperlaria-Arrata-Genova.jpg"/>
          <p:cNvPicPr>
            <a:picLocks noChangeAspect="1" noChangeArrowheads="1"/>
          </p:cNvPicPr>
          <p:nvPr/>
        </p:nvPicPr>
        <p:blipFill>
          <a:blip r:embed="rId4" cstate="print"/>
          <a:srcRect/>
          <a:stretch>
            <a:fillRect/>
          </a:stretch>
        </p:blipFill>
        <p:spPr bwMode="auto">
          <a:xfrm>
            <a:off x="323850" y="2060575"/>
            <a:ext cx="8488363" cy="4173538"/>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fld id="{60D90EE2-BAB3-42FE-A1C7-BD1F20BDA312}" type="slidenum">
              <a:rPr lang="it-IT" smtClean="0"/>
              <a:pPr/>
              <a:t>2</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332656"/>
            <a:ext cx="6480720" cy="1143000"/>
          </a:xfrm>
        </p:spPr>
        <p:txBody>
          <a:bodyPr>
            <a:normAutofit fontScale="90000"/>
          </a:bodyPr>
          <a:lstStyle/>
          <a:p>
            <a:r>
              <a:rPr lang="it-IT" sz="2400" b="1" dirty="0" smtClean="0">
                <a:solidFill>
                  <a:srgbClr val="FF0000"/>
                </a:solidFill>
              </a:rPr>
              <a:t>Verso un trasporto marittimo pulito nel Mediterraneo</a:t>
            </a:r>
            <a:br>
              <a:rPr lang="it-IT" sz="2400" b="1" dirty="0" smtClean="0">
                <a:solidFill>
                  <a:srgbClr val="FF0000"/>
                </a:solidFill>
              </a:rPr>
            </a:br>
            <a:r>
              <a:rPr lang="it-IT" sz="2400" b="1" dirty="0" err="1" smtClean="0">
                <a:solidFill>
                  <a:srgbClr val="FF0000"/>
                </a:solidFill>
              </a:rPr>
              <a:t>Blue</a:t>
            </a:r>
            <a:r>
              <a:rPr lang="it-IT" sz="2400" b="1" dirty="0" smtClean="0">
                <a:solidFill>
                  <a:srgbClr val="FF0000"/>
                </a:solidFill>
              </a:rPr>
              <a:t> </a:t>
            </a:r>
            <a:r>
              <a:rPr lang="it-IT" sz="2400" b="1" dirty="0" err="1" smtClean="0">
                <a:solidFill>
                  <a:srgbClr val="FF0000"/>
                </a:solidFill>
              </a:rPr>
              <a:t>District</a:t>
            </a:r>
            <a:r>
              <a:rPr lang="it-IT" sz="2400" b="1" dirty="0" smtClean="0">
                <a:solidFill>
                  <a:srgbClr val="FF0000"/>
                </a:solidFill>
              </a:rPr>
              <a:t>, </a:t>
            </a:r>
            <a:r>
              <a:rPr lang="it-IT" sz="2400" b="1" dirty="0" err="1" smtClean="0">
                <a:solidFill>
                  <a:srgbClr val="FF0000"/>
                </a:solidFill>
              </a:rPr>
              <a:t>October</a:t>
            </a:r>
            <a:r>
              <a:rPr lang="it-IT" sz="2400" b="1" dirty="0" smtClean="0">
                <a:solidFill>
                  <a:srgbClr val="FF0000"/>
                </a:solidFill>
              </a:rPr>
              <a:t> 27</a:t>
            </a:r>
            <a:endParaRPr lang="it-IT" sz="2400" dirty="0"/>
          </a:p>
        </p:txBody>
      </p:sp>
      <p:pic>
        <p:nvPicPr>
          <p:cNvPr id="4" name="Immagine 3" descr="Logo.jpg"/>
          <p:cNvPicPr>
            <a:picLocks noChangeAspect="1"/>
          </p:cNvPicPr>
          <p:nvPr/>
        </p:nvPicPr>
        <p:blipFill>
          <a:blip r:embed="rId2" cstate="print"/>
          <a:stretch>
            <a:fillRect/>
          </a:stretch>
        </p:blipFill>
        <p:spPr>
          <a:xfrm>
            <a:off x="8172400" y="116632"/>
            <a:ext cx="830089" cy="1484784"/>
          </a:xfrm>
          <a:prstGeom prst="rect">
            <a:avLst/>
          </a:prstGeom>
        </p:spPr>
      </p:pic>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179512" y="332656"/>
            <a:ext cx="864096" cy="1080120"/>
          </a:xfrm>
          <a:prstGeom prst="rect">
            <a:avLst/>
          </a:prstGeom>
        </p:spPr>
      </p:pic>
      <p:sp>
        <p:nvSpPr>
          <p:cNvPr id="6" name="Rettangolo 5"/>
          <p:cNvSpPr/>
          <p:nvPr/>
        </p:nvSpPr>
        <p:spPr>
          <a:xfrm>
            <a:off x="1115616" y="1484784"/>
            <a:ext cx="7272808" cy="3693319"/>
          </a:xfrm>
          <a:prstGeom prst="rect">
            <a:avLst/>
          </a:prstGeom>
        </p:spPr>
        <p:txBody>
          <a:bodyPr wrap="square">
            <a:spAutoFit/>
          </a:bodyPr>
          <a:lstStyle/>
          <a:p>
            <a:pPr algn="ctr"/>
            <a:r>
              <a:rPr lang="en-GB" sz="2400" dirty="0" smtClean="0"/>
              <a:t>Item 1</a:t>
            </a:r>
          </a:p>
          <a:p>
            <a:pPr algn="ctr"/>
            <a:endParaRPr lang="it-IT" sz="2400" dirty="0" smtClean="0"/>
          </a:p>
          <a:p>
            <a:pPr algn="just"/>
            <a:r>
              <a:rPr lang="en-GB" sz="2400" dirty="0" smtClean="0"/>
              <a:t>Generally speaking, </a:t>
            </a:r>
            <a:r>
              <a:rPr lang="en-GB" sz="2400" dirty="0" err="1" smtClean="0">
                <a:solidFill>
                  <a:srgbClr val="FF0000"/>
                </a:solidFill>
              </a:rPr>
              <a:t>NOx</a:t>
            </a:r>
            <a:r>
              <a:rPr lang="en-GB" sz="2400" dirty="0" smtClean="0">
                <a:solidFill>
                  <a:srgbClr val="FF0000"/>
                </a:solidFill>
              </a:rPr>
              <a:t> emissions </a:t>
            </a:r>
            <a:r>
              <a:rPr lang="en-GB" sz="2400" dirty="0" smtClean="0"/>
              <a:t>from ships are checked, by </a:t>
            </a:r>
            <a:r>
              <a:rPr lang="en-GB" sz="2400" dirty="0" smtClean="0">
                <a:solidFill>
                  <a:srgbClr val="FF0000"/>
                </a:solidFill>
              </a:rPr>
              <a:t>indirect way</a:t>
            </a:r>
            <a:r>
              <a:rPr lang="en-GB" sz="2400" dirty="0" smtClean="0"/>
              <a:t>, verifying if ship certificates are compliant with international standards. Direct traditional tests made at the ship chimneys are very costly, invasive, and time consuming. We suggest controlling emissions within the port’s area utilising </a:t>
            </a:r>
            <a:r>
              <a:rPr lang="en-GB" sz="2400" dirty="0" smtClean="0">
                <a:solidFill>
                  <a:srgbClr val="FF0000"/>
                </a:solidFill>
              </a:rPr>
              <a:t>drones</a:t>
            </a:r>
            <a:r>
              <a:rPr lang="en-GB" sz="2400" dirty="0" smtClean="0"/>
              <a:t> equipped with electronic “nose” and/or visual sensors.</a:t>
            </a:r>
            <a:endParaRPr lang="it-IT" sz="2400" dirty="0" smtClean="0"/>
          </a:p>
          <a:p>
            <a:pPr algn="just"/>
            <a:r>
              <a:rPr lang="it-IT" altLang="it-IT" dirty="0" smtClean="0">
                <a:solidFill>
                  <a:srgbClr val="FF0000"/>
                </a:solidFill>
                <a:latin typeface="Times New Roman" pitchFamily="18" charset="0"/>
                <a:ea typeface="ＭＳ Ｐゴシック" pitchFamily="34" charset="-128"/>
                <a:cs typeface="Times New Roman" pitchFamily="18" charset="0"/>
              </a:rPr>
              <a:t> </a:t>
            </a:r>
          </a:p>
        </p:txBody>
      </p:sp>
      <p:sp>
        <p:nvSpPr>
          <p:cNvPr id="7" name="Segnaposto numero diapositiva 6"/>
          <p:cNvSpPr>
            <a:spLocks noGrp="1"/>
          </p:cNvSpPr>
          <p:nvPr>
            <p:ph type="sldNum" sz="quarter" idx="12"/>
          </p:nvPr>
        </p:nvSpPr>
        <p:spPr/>
        <p:txBody>
          <a:bodyPr/>
          <a:lstStyle/>
          <a:p>
            <a:fld id="{60D90EE2-BAB3-42FE-A1C7-BD1F20BDA312}" type="slidenum">
              <a:rPr lang="it-IT" smtClean="0"/>
              <a:pPr/>
              <a:t>3</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332656"/>
            <a:ext cx="6480720" cy="1143000"/>
          </a:xfrm>
        </p:spPr>
        <p:txBody>
          <a:bodyPr>
            <a:normAutofit fontScale="90000"/>
          </a:bodyPr>
          <a:lstStyle/>
          <a:p>
            <a:r>
              <a:rPr lang="it-IT" sz="2400" b="1" dirty="0" smtClean="0">
                <a:solidFill>
                  <a:srgbClr val="FF0000"/>
                </a:solidFill>
              </a:rPr>
              <a:t>Verso un trasporto marittimo pulito nel Mediterraneo</a:t>
            </a:r>
            <a:br>
              <a:rPr lang="it-IT" sz="2400" b="1" dirty="0" smtClean="0">
                <a:solidFill>
                  <a:srgbClr val="FF0000"/>
                </a:solidFill>
              </a:rPr>
            </a:br>
            <a:r>
              <a:rPr lang="it-IT" sz="2400" b="1" dirty="0" err="1" smtClean="0">
                <a:solidFill>
                  <a:srgbClr val="FF0000"/>
                </a:solidFill>
              </a:rPr>
              <a:t>Blue</a:t>
            </a:r>
            <a:r>
              <a:rPr lang="it-IT" sz="2400" b="1" dirty="0" smtClean="0">
                <a:solidFill>
                  <a:srgbClr val="FF0000"/>
                </a:solidFill>
              </a:rPr>
              <a:t> </a:t>
            </a:r>
            <a:r>
              <a:rPr lang="it-IT" sz="2400" b="1" dirty="0" err="1" smtClean="0">
                <a:solidFill>
                  <a:srgbClr val="FF0000"/>
                </a:solidFill>
              </a:rPr>
              <a:t>District</a:t>
            </a:r>
            <a:r>
              <a:rPr lang="it-IT" sz="2400" b="1" dirty="0" smtClean="0">
                <a:solidFill>
                  <a:srgbClr val="FF0000"/>
                </a:solidFill>
              </a:rPr>
              <a:t>, </a:t>
            </a:r>
            <a:r>
              <a:rPr lang="it-IT" sz="2400" b="1" dirty="0" err="1" smtClean="0">
                <a:solidFill>
                  <a:srgbClr val="FF0000"/>
                </a:solidFill>
              </a:rPr>
              <a:t>October</a:t>
            </a:r>
            <a:r>
              <a:rPr lang="it-IT" sz="2400" b="1" dirty="0" smtClean="0">
                <a:solidFill>
                  <a:srgbClr val="FF0000"/>
                </a:solidFill>
              </a:rPr>
              <a:t> 27</a:t>
            </a:r>
            <a:endParaRPr lang="it-IT" sz="2400" dirty="0"/>
          </a:p>
        </p:txBody>
      </p:sp>
      <p:pic>
        <p:nvPicPr>
          <p:cNvPr id="4" name="Immagine 3" descr="Logo.jpg"/>
          <p:cNvPicPr>
            <a:picLocks noChangeAspect="1"/>
          </p:cNvPicPr>
          <p:nvPr/>
        </p:nvPicPr>
        <p:blipFill>
          <a:blip r:embed="rId3" cstate="print"/>
          <a:stretch>
            <a:fillRect/>
          </a:stretch>
        </p:blipFill>
        <p:spPr>
          <a:xfrm>
            <a:off x="8172400" y="116632"/>
            <a:ext cx="830089" cy="1484784"/>
          </a:xfrm>
          <a:prstGeom prst="rect">
            <a:avLst/>
          </a:prstGeom>
        </p:spPr>
      </p:pic>
      <p:pic>
        <p:nvPicPr>
          <p:cNvPr id="5" name="Immagine 4"/>
          <p:cNvPicPr/>
          <p:nvPr/>
        </p:nvPicPr>
        <p:blipFill>
          <a:blip r:embed="rId4" cstate="print">
            <a:extLst>
              <a:ext uri="{28A0092B-C50C-407E-A947-70E740481C1C}">
                <a14:useLocalDpi xmlns:a14="http://schemas.microsoft.com/office/drawing/2010/main" val="0"/>
              </a:ext>
            </a:extLst>
          </a:blip>
          <a:stretch>
            <a:fillRect/>
          </a:stretch>
        </p:blipFill>
        <p:spPr>
          <a:xfrm>
            <a:off x="179512" y="332656"/>
            <a:ext cx="864096" cy="1080120"/>
          </a:xfrm>
          <a:prstGeom prst="rect">
            <a:avLst/>
          </a:prstGeom>
        </p:spPr>
      </p:pic>
      <p:sp>
        <p:nvSpPr>
          <p:cNvPr id="6" name="Rettangolo 5"/>
          <p:cNvSpPr/>
          <p:nvPr/>
        </p:nvSpPr>
        <p:spPr>
          <a:xfrm>
            <a:off x="899592" y="1628800"/>
            <a:ext cx="7272808" cy="4832092"/>
          </a:xfrm>
          <a:prstGeom prst="rect">
            <a:avLst/>
          </a:prstGeom>
        </p:spPr>
        <p:txBody>
          <a:bodyPr wrap="square">
            <a:spAutoFit/>
          </a:bodyPr>
          <a:lstStyle/>
          <a:p>
            <a:pPr algn="ctr"/>
            <a:r>
              <a:rPr lang="it-IT" altLang="ja-JP" sz="2800" i="1" dirty="0" smtClean="0">
                <a:ea typeface="ＭＳ Ｐゴシック" pitchFamily="34" charset="-128"/>
              </a:rPr>
              <a:t> </a:t>
            </a:r>
            <a:r>
              <a:rPr lang="en-GB" sz="2800" dirty="0" smtClean="0"/>
              <a:t>Item 2</a:t>
            </a:r>
          </a:p>
          <a:p>
            <a:pPr algn="just"/>
            <a:r>
              <a:rPr lang="en-GB" sz="2800" dirty="0" smtClean="0"/>
              <a:t>Some regions (North Seas, Canadian and USA coasts) are identified as certified </a:t>
            </a:r>
            <a:r>
              <a:rPr lang="en-GB" sz="2800" dirty="0" smtClean="0">
                <a:solidFill>
                  <a:srgbClr val="FF0000"/>
                </a:solidFill>
              </a:rPr>
              <a:t>Emission Control Areas (ECAs)</a:t>
            </a:r>
            <a:r>
              <a:rPr lang="en-GB" sz="2800" dirty="0" smtClean="0"/>
              <a:t>. That means that both </a:t>
            </a:r>
            <a:r>
              <a:rPr lang="en-GB" sz="2800" dirty="0" err="1" smtClean="0"/>
              <a:t>NOx</a:t>
            </a:r>
            <a:r>
              <a:rPr lang="en-GB" sz="2800" dirty="0" smtClean="0"/>
              <a:t> and </a:t>
            </a:r>
            <a:r>
              <a:rPr lang="en-GB" sz="2800" dirty="0" err="1" smtClean="0"/>
              <a:t>SOx</a:t>
            </a:r>
            <a:r>
              <a:rPr lang="en-GB" sz="2800" dirty="0" smtClean="0"/>
              <a:t> are closely checked and verified so that emissions are kept within very strict limits. We suggest that also all Mediterranean ports are monitored, set under strict control measures, in order to make all of them ECAs as matter of </a:t>
            </a:r>
            <a:r>
              <a:rPr lang="en-GB" sz="2800" dirty="0" err="1" smtClean="0"/>
              <a:t>urgence</a:t>
            </a:r>
            <a:r>
              <a:rPr lang="en-GB" sz="2800" dirty="0" smtClean="0"/>
              <a:t>.</a:t>
            </a:r>
            <a:endParaRPr lang="it-IT" sz="2800" dirty="0" smtClean="0"/>
          </a:p>
          <a:p>
            <a:pPr algn="just">
              <a:buFontTx/>
              <a:buNone/>
            </a:pPr>
            <a:endParaRPr lang="it-IT" altLang="it-IT" sz="2800" u="sng" dirty="0" smtClean="0">
              <a:ea typeface="ＭＳ Ｐゴシック" pitchFamily="34" charset="-128"/>
            </a:endParaRPr>
          </a:p>
        </p:txBody>
      </p:sp>
      <p:sp>
        <p:nvSpPr>
          <p:cNvPr id="7" name="Segnaposto numero diapositiva 6"/>
          <p:cNvSpPr>
            <a:spLocks noGrp="1"/>
          </p:cNvSpPr>
          <p:nvPr>
            <p:ph type="sldNum" sz="quarter" idx="12"/>
          </p:nvPr>
        </p:nvSpPr>
        <p:spPr/>
        <p:txBody>
          <a:bodyPr/>
          <a:lstStyle/>
          <a:p>
            <a:fld id="{60D90EE2-BAB3-42FE-A1C7-BD1F20BDA312}" type="slidenum">
              <a:rPr lang="it-IT" smtClean="0"/>
              <a:pPr/>
              <a:t>4</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332656"/>
            <a:ext cx="6480720" cy="1143000"/>
          </a:xfrm>
        </p:spPr>
        <p:txBody>
          <a:bodyPr>
            <a:normAutofit fontScale="90000"/>
          </a:bodyPr>
          <a:lstStyle/>
          <a:p>
            <a:r>
              <a:rPr lang="it-IT" sz="2400" b="1" dirty="0" smtClean="0">
                <a:solidFill>
                  <a:srgbClr val="FF0000"/>
                </a:solidFill>
              </a:rPr>
              <a:t>Verso un trasporto marittimo pulito nel Mediterraneo</a:t>
            </a:r>
            <a:br>
              <a:rPr lang="it-IT" sz="2400" b="1" dirty="0" smtClean="0">
                <a:solidFill>
                  <a:srgbClr val="FF0000"/>
                </a:solidFill>
              </a:rPr>
            </a:br>
            <a:r>
              <a:rPr lang="it-IT" sz="2400" b="1" dirty="0" err="1" smtClean="0">
                <a:solidFill>
                  <a:srgbClr val="FF0000"/>
                </a:solidFill>
              </a:rPr>
              <a:t>Blue</a:t>
            </a:r>
            <a:r>
              <a:rPr lang="it-IT" sz="2400" b="1" dirty="0" smtClean="0">
                <a:solidFill>
                  <a:srgbClr val="FF0000"/>
                </a:solidFill>
              </a:rPr>
              <a:t> </a:t>
            </a:r>
            <a:r>
              <a:rPr lang="it-IT" sz="2400" b="1" dirty="0" err="1" smtClean="0">
                <a:solidFill>
                  <a:srgbClr val="FF0000"/>
                </a:solidFill>
              </a:rPr>
              <a:t>District</a:t>
            </a:r>
            <a:r>
              <a:rPr lang="it-IT" sz="2400" b="1" dirty="0" smtClean="0">
                <a:solidFill>
                  <a:srgbClr val="FF0000"/>
                </a:solidFill>
              </a:rPr>
              <a:t>, </a:t>
            </a:r>
            <a:r>
              <a:rPr lang="it-IT" sz="2400" b="1" dirty="0" err="1" smtClean="0">
                <a:solidFill>
                  <a:srgbClr val="FF0000"/>
                </a:solidFill>
              </a:rPr>
              <a:t>October</a:t>
            </a:r>
            <a:r>
              <a:rPr lang="it-IT" sz="2400" b="1" dirty="0" smtClean="0">
                <a:solidFill>
                  <a:srgbClr val="FF0000"/>
                </a:solidFill>
              </a:rPr>
              <a:t> 27</a:t>
            </a:r>
            <a:endParaRPr lang="it-IT" sz="2400" dirty="0"/>
          </a:p>
        </p:txBody>
      </p:sp>
      <p:pic>
        <p:nvPicPr>
          <p:cNvPr id="4" name="Immagine 3" descr="Logo.jpg"/>
          <p:cNvPicPr>
            <a:picLocks noChangeAspect="1"/>
          </p:cNvPicPr>
          <p:nvPr/>
        </p:nvPicPr>
        <p:blipFill>
          <a:blip r:embed="rId2" cstate="print"/>
          <a:stretch>
            <a:fillRect/>
          </a:stretch>
        </p:blipFill>
        <p:spPr>
          <a:xfrm>
            <a:off x="8172400" y="116632"/>
            <a:ext cx="830089" cy="1484784"/>
          </a:xfrm>
          <a:prstGeom prst="rect">
            <a:avLst/>
          </a:prstGeom>
        </p:spPr>
      </p:pic>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179512" y="332656"/>
            <a:ext cx="864096" cy="1080120"/>
          </a:xfrm>
          <a:prstGeom prst="rect">
            <a:avLst/>
          </a:prstGeom>
        </p:spPr>
      </p:pic>
      <p:sp>
        <p:nvSpPr>
          <p:cNvPr id="6" name="Rettangolo 5"/>
          <p:cNvSpPr/>
          <p:nvPr/>
        </p:nvSpPr>
        <p:spPr>
          <a:xfrm>
            <a:off x="1115616" y="1700808"/>
            <a:ext cx="7272808" cy="4647426"/>
          </a:xfrm>
          <a:prstGeom prst="rect">
            <a:avLst/>
          </a:prstGeom>
        </p:spPr>
        <p:txBody>
          <a:bodyPr wrap="square">
            <a:spAutoFit/>
          </a:bodyPr>
          <a:lstStyle/>
          <a:p>
            <a:pPr algn="ctr"/>
            <a:r>
              <a:rPr lang="en-GB" sz="2800" dirty="0" smtClean="0"/>
              <a:t>Item 3</a:t>
            </a:r>
            <a:endParaRPr lang="it-IT" sz="2800" dirty="0" smtClean="0"/>
          </a:p>
          <a:p>
            <a:pPr algn="just"/>
            <a:r>
              <a:rPr lang="en-GB" sz="2400" dirty="0" smtClean="0"/>
              <a:t>It is urgent to implement the necessary infrastructures for setting up everywhere the so-called </a:t>
            </a:r>
            <a:r>
              <a:rPr lang="en-GB" sz="2400" dirty="0" smtClean="0">
                <a:solidFill>
                  <a:srgbClr val="FF0000"/>
                </a:solidFill>
              </a:rPr>
              <a:t>“cold ironing”. </a:t>
            </a:r>
            <a:r>
              <a:rPr lang="en-GB" sz="2400" dirty="0" smtClean="0"/>
              <a:t>To avoid competition among the different ports, </a:t>
            </a:r>
            <a:r>
              <a:rPr lang="en-GB" sz="2400" dirty="0" smtClean="0">
                <a:solidFill>
                  <a:srgbClr val="FF0000"/>
                </a:solidFill>
              </a:rPr>
              <a:t>the cost of energy (</a:t>
            </a:r>
            <a:r>
              <a:rPr lang="en-GB" sz="2400" dirty="0" err="1" smtClean="0">
                <a:solidFill>
                  <a:srgbClr val="FF0000"/>
                </a:solidFill>
              </a:rPr>
              <a:t>kWe</a:t>
            </a:r>
            <a:r>
              <a:rPr lang="en-GB" sz="2400" dirty="0" smtClean="0">
                <a:solidFill>
                  <a:srgbClr val="FF0000"/>
                </a:solidFill>
              </a:rPr>
              <a:t> )</a:t>
            </a:r>
            <a:r>
              <a:rPr lang="en-GB" sz="2400" dirty="0" smtClean="0"/>
              <a:t> must be aligned in every Mediterranean port. Furthermore, the </a:t>
            </a:r>
            <a:r>
              <a:rPr lang="en-GB" sz="2400" dirty="0" err="1" smtClean="0"/>
              <a:t>kWe</a:t>
            </a:r>
            <a:r>
              <a:rPr lang="en-GB" sz="2400" dirty="0" smtClean="0"/>
              <a:t> price should be relieved by additional and local taxes aiming to flat its costs and align them to standard prices, competitive with the ones applied on-board through burning traditional fuels, which produce a continuous, unbearable noise over the neighbourhoods. </a:t>
            </a:r>
            <a:endParaRPr lang="it-IT" sz="2400" dirty="0" smtClean="0"/>
          </a:p>
          <a:p>
            <a:pPr algn="just">
              <a:buFontTx/>
              <a:buNone/>
            </a:pPr>
            <a:endParaRPr lang="it-IT" altLang="it-IT" sz="2800" i="1" dirty="0" smtClean="0">
              <a:solidFill>
                <a:srgbClr val="00B050"/>
              </a:solidFill>
              <a:ea typeface="ＭＳ Ｐゴシック" pitchFamily="34" charset="-128"/>
            </a:endParaRPr>
          </a:p>
        </p:txBody>
      </p:sp>
      <p:sp>
        <p:nvSpPr>
          <p:cNvPr id="7" name="Segnaposto numero diapositiva 6"/>
          <p:cNvSpPr>
            <a:spLocks noGrp="1"/>
          </p:cNvSpPr>
          <p:nvPr>
            <p:ph type="sldNum" sz="quarter" idx="12"/>
          </p:nvPr>
        </p:nvSpPr>
        <p:spPr/>
        <p:txBody>
          <a:bodyPr/>
          <a:lstStyle/>
          <a:p>
            <a:fld id="{60D90EE2-BAB3-42FE-A1C7-BD1F20BDA312}" type="slidenum">
              <a:rPr lang="it-IT" smtClean="0"/>
              <a:pPr/>
              <a:t>5</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332656"/>
            <a:ext cx="6480720" cy="1143000"/>
          </a:xfrm>
        </p:spPr>
        <p:txBody>
          <a:bodyPr>
            <a:normAutofit fontScale="90000"/>
          </a:bodyPr>
          <a:lstStyle/>
          <a:p>
            <a:r>
              <a:rPr lang="it-IT" sz="2400" b="1" dirty="0" smtClean="0">
                <a:solidFill>
                  <a:srgbClr val="FF0000"/>
                </a:solidFill>
              </a:rPr>
              <a:t>Verso un trasporto marittimo pulito nel Mediterraneo</a:t>
            </a:r>
            <a:br>
              <a:rPr lang="it-IT" sz="2400" b="1" dirty="0" smtClean="0">
                <a:solidFill>
                  <a:srgbClr val="FF0000"/>
                </a:solidFill>
              </a:rPr>
            </a:br>
            <a:r>
              <a:rPr lang="it-IT" sz="2400" b="1" dirty="0" err="1" smtClean="0">
                <a:solidFill>
                  <a:srgbClr val="FF0000"/>
                </a:solidFill>
              </a:rPr>
              <a:t>Blue</a:t>
            </a:r>
            <a:r>
              <a:rPr lang="it-IT" sz="2400" b="1" dirty="0" smtClean="0">
                <a:solidFill>
                  <a:srgbClr val="FF0000"/>
                </a:solidFill>
              </a:rPr>
              <a:t> </a:t>
            </a:r>
            <a:r>
              <a:rPr lang="it-IT" sz="2400" b="1" dirty="0" err="1" smtClean="0">
                <a:solidFill>
                  <a:srgbClr val="FF0000"/>
                </a:solidFill>
              </a:rPr>
              <a:t>District</a:t>
            </a:r>
            <a:r>
              <a:rPr lang="it-IT" sz="2400" b="1" dirty="0" smtClean="0">
                <a:solidFill>
                  <a:srgbClr val="FF0000"/>
                </a:solidFill>
              </a:rPr>
              <a:t>, </a:t>
            </a:r>
            <a:r>
              <a:rPr lang="it-IT" sz="2400" b="1" dirty="0" err="1" smtClean="0">
                <a:solidFill>
                  <a:srgbClr val="FF0000"/>
                </a:solidFill>
              </a:rPr>
              <a:t>October</a:t>
            </a:r>
            <a:r>
              <a:rPr lang="it-IT" sz="2400" b="1" dirty="0" smtClean="0">
                <a:solidFill>
                  <a:srgbClr val="FF0000"/>
                </a:solidFill>
              </a:rPr>
              <a:t> 27</a:t>
            </a:r>
            <a:endParaRPr lang="it-IT" sz="2400" dirty="0"/>
          </a:p>
        </p:txBody>
      </p:sp>
      <p:pic>
        <p:nvPicPr>
          <p:cNvPr id="4" name="Immagine 3" descr="Logo.jpg"/>
          <p:cNvPicPr>
            <a:picLocks noChangeAspect="1"/>
          </p:cNvPicPr>
          <p:nvPr/>
        </p:nvPicPr>
        <p:blipFill>
          <a:blip r:embed="rId3" cstate="print"/>
          <a:stretch>
            <a:fillRect/>
          </a:stretch>
        </p:blipFill>
        <p:spPr>
          <a:xfrm>
            <a:off x="8172400" y="116632"/>
            <a:ext cx="830089" cy="1484784"/>
          </a:xfrm>
          <a:prstGeom prst="rect">
            <a:avLst/>
          </a:prstGeom>
        </p:spPr>
      </p:pic>
      <p:pic>
        <p:nvPicPr>
          <p:cNvPr id="5" name="Immagine 4"/>
          <p:cNvPicPr/>
          <p:nvPr/>
        </p:nvPicPr>
        <p:blipFill>
          <a:blip r:embed="rId4" cstate="print">
            <a:extLst>
              <a:ext uri="{28A0092B-C50C-407E-A947-70E740481C1C}">
                <a14:useLocalDpi xmlns:a14="http://schemas.microsoft.com/office/drawing/2010/main" val="0"/>
              </a:ext>
            </a:extLst>
          </a:blip>
          <a:stretch>
            <a:fillRect/>
          </a:stretch>
        </p:blipFill>
        <p:spPr>
          <a:xfrm>
            <a:off x="179512" y="332656"/>
            <a:ext cx="864096" cy="1080120"/>
          </a:xfrm>
          <a:prstGeom prst="rect">
            <a:avLst/>
          </a:prstGeom>
        </p:spPr>
      </p:pic>
      <p:sp>
        <p:nvSpPr>
          <p:cNvPr id="7" name="Segnaposto numero diapositiva 6"/>
          <p:cNvSpPr>
            <a:spLocks noGrp="1"/>
          </p:cNvSpPr>
          <p:nvPr>
            <p:ph type="sldNum" sz="quarter" idx="12"/>
          </p:nvPr>
        </p:nvSpPr>
        <p:spPr/>
        <p:txBody>
          <a:bodyPr/>
          <a:lstStyle/>
          <a:p>
            <a:fld id="{60D90EE2-BAB3-42FE-A1C7-BD1F20BDA312}" type="slidenum">
              <a:rPr lang="it-IT" smtClean="0"/>
              <a:pPr/>
              <a:t>6</a:t>
            </a:fld>
            <a:endParaRPr lang="it-IT"/>
          </a:p>
        </p:txBody>
      </p:sp>
      <p:sp>
        <p:nvSpPr>
          <p:cNvPr id="8" name="Rettangolo 7"/>
          <p:cNvSpPr/>
          <p:nvPr/>
        </p:nvSpPr>
        <p:spPr>
          <a:xfrm>
            <a:off x="1051992" y="1781200"/>
            <a:ext cx="7272808" cy="5016758"/>
          </a:xfrm>
          <a:prstGeom prst="rect">
            <a:avLst/>
          </a:prstGeom>
        </p:spPr>
        <p:txBody>
          <a:bodyPr wrap="square">
            <a:spAutoFit/>
          </a:bodyPr>
          <a:lstStyle/>
          <a:p>
            <a:pPr algn="ctr"/>
            <a:r>
              <a:rPr lang="en-GB" sz="2400" dirty="0" smtClean="0"/>
              <a:t>Item 4</a:t>
            </a:r>
            <a:endParaRPr lang="it-IT" sz="2400" dirty="0" smtClean="0"/>
          </a:p>
          <a:p>
            <a:pPr algn="just"/>
            <a:r>
              <a:rPr lang="en-GB" sz="2400" dirty="0" smtClean="0"/>
              <a:t>While waiting for implementing procedures and the legal process towards a generalised Mediterranean certification as ECAs, it is necessary to transform from now the </a:t>
            </a:r>
            <a:r>
              <a:rPr lang="en-GB" sz="2400" dirty="0" smtClean="0">
                <a:solidFill>
                  <a:srgbClr val="FF0000"/>
                </a:solidFill>
              </a:rPr>
              <a:t>voluntary measures</a:t>
            </a:r>
            <a:r>
              <a:rPr lang="en-GB" sz="2400" dirty="0" smtClean="0"/>
              <a:t>, already adopted by some ports, into general, mandatory measures banning the ships from using fuels </a:t>
            </a:r>
            <a:r>
              <a:rPr lang="en-GB" sz="2400" dirty="0" smtClean="0">
                <a:solidFill>
                  <a:srgbClr val="FF0000"/>
                </a:solidFill>
              </a:rPr>
              <a:t>with Sulphur higher than a maximum of 0.1%, when approaching 12 miles </a:t>
            </a:r>
            <a:r>
              <a:rPr lang="en-GB" sz="2400" dirty="0" smtClean="0"/>
              <a:t>far from the port. At the same time, immediate incentives must be approved for putting in place the de-</a:t>
            </a:r>
            <a:r>
              <a:rPr lang="en-GB" sz="2400" dirty="0" err="1" smtClean="0"/>
              <a:t>NOx</a:t>
            </a:r>
            <a:r>
              <a:rPr lang="en-GB" sz="2400" dirty="0" smtClean="0"/>
              <a:t> systems progressively in all the existing old ships.</a:t>
            </a:r>
            <a:endParaRPr lang="it-IT" sz="2400" dirty="0" smtClean="0"/>
          </a:p>
          <a:p>
            <a:pPr algn="just">
              <a:buFontTx/>
              <a:buNone/>
            </a:pPr>
            <a:endParaRPr lang="it-IT" altLang="it-IT" sz="2800" dirty="0" smtClean="0">
              <a:ea typeface="ＭＳ Ｐゴシック" pitchFamily="34" charset="-128"/>
            </a:endParaRPr>
          </a:p>
          <a:p>
            <a:pPr algn="ctr">
              <a:buFontTx/>
              <a:buNone/>
            </a:pPr>
            <a:endParaRPr lang="it-IT" altLang="it-IT" sz="2800" dirty="0" smtClean="0">
              <a:ea typeface="ＭＳ Ｐゴシック"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332656"/>
            <a:ext cx="6480720" cy="1143000"/>
          </a:xfrm>
        </p:spPr>
        <p:txBody>
          <a:bodyPr>
            <a:normAutofit fontScale="90000"/>
          </a:bodyPr>
          <a:lstStyle/>
          <a:p>
            <a:r>
              <a:rPr lang="it-IT" sz="2400" b="1" dirty="0" smtClean="0">
                <a:solidFill>
                  <a:srgbClr val="FF0000"/>
                </a:solidFill>
              </a:rPr>
              <a:t>Verso un trasporto marittimo pulito nel Mediterraneo</a:t>
            </a:r>
            <a:br>
              <a:rPr lang="it-IT" sz="2400" b="1" dirty="0" smtClean="0">
                <a:solidFill>
                  <a:srgbClr val="FF0000"/>
                </a:solidFill>
              </a:rPr>
            </a:br>
            <a:r>
              <a:rPr lang="it-IT" sz="2400" b="1" dirty="0" err="1" smtClean="0">
                <a:solidFill>
                  <a:srgbClr val="FF0000"/>
                </a:solidFill>
              </a:rPr>
              <a:t>Blue</a:t>
            </a:r>
            <a:r>
              <a:rPr lang="it-IT" sz="2400" b="1" dirty="0" smtClean="0">
                <a:solidFill>
                  <a:srgbClr val="FF0000"/>
                </a:solidFill>
              </a:rPr>
              <a:t> </a:t>
            </a:r>
            <a:r>
              <a:rPr lang="it-IT" sz="2400" b="1" dirty="0" err="1" smtClean="0">
                <a:solidFill>
                  <a:srgbClr val="FF0000"/>
                </a:solidFill>
              </a:rPr>
              <a:t>District</a:t>
            </a:r>
            <a:r>
              <a:rPr lang="it-IT" sz="2400" b="1" dirty="0" smtClean="0">
                <a:solidFill>
                  <a:srgbClr val="FF0000"/>
                </a:solidFill>
              </a:rPr>
              <a:t>, </a:t>
            </a:r>
            <a:r>
              <a:rPr lang="it-IT" sz="2400" b="1" dirty="0" err="1" smtClean="0">
                <a:solidFill>
                  <a:srgbClr val="FF0000"/>
                </a:solidFill>
              </a:rPr>
              <a:t>October</a:t>
            </a:r>
            <a:r>
              <a:rPr lang="it-IT" sz="2400" b="1" dirty="0" smtClean="0">
                <a:solidFill>
                  <a:srgbClr val="FF0000"/>
                </a:solidFill>
              </a:rPr>
              <a:t> 27</a:t>
            </a:r>
            <a:endParaRPr lang="it-IT" sz="2400" dirty="0"/>
          </a:p>
        </p:txBody>
      </p:sp>
      <p:pic>
        <p:nvPicPr>
          <p:cNvPr id="4" name="Immagine 3" descr="Logo.jpg"/>
          <p:cNvPicPr>
            <a:picLocks noChangeAspect="1"/>
          </p:cNvPicPr>
          <p:nvPr/>
        </p:nvPicPr>
        <p:blipFill>
          <a:blip r:embed="rId2" cstate="print"/>
          <a:stretch>
            <a:fillRect/>
          </a:stretch>
        </p:blipFill>
        <p:spPr>
          <a:xfrm>
            <a:off x="8172400" y="116632"/>
            <a:ext cx="830089" cy="1484784"/>
          </a:xfrm>
          <a:prstGeom prst="rect">
            <a:avLst/>
          </a:prstGeom>
        </p:spPr>
      </p:pic>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179512" y="332656"/>
            <a:ext cx="864096" cy="1080120"/>
          </a:xfrm>
          <a:prstGeom prst="rect">
            <a:avLst/>
          </a:prstGeom>
        </p:spPr>
      </p:pic>
      <p:sp>
        <p:nvSpPr>
          <p:cNvPr id="7" name="Segnaposto numero diapositiva 6"/>
          <p:cNvSpPr>
            <a:spLocks noGrp="1"/>
          </p:cNvSpPr>
          <p:nvPr>
            <p:ph type="sldNum" sz="quarter" idx="12"/>
          </p:nvPr>
        </p:nvSpPr>
        <p:spPr/>
        <p:txBody>
          <a:bodyPr/>
          <a:lstStyle/>
          <a:p>
            <a:fld id="{60D90EE2-BAB3-42FE-A1C7-BD1F20BDA312}" type="slidenum">
              <a:rPr lang="it-IT" smtClean="0"/>
              <a:pPr/>
              <a:t>7</a:t>
            </a:fld>
            <a:endParaRPr lang="it-IT"/>
          </a:p>
        </p:txBody>
      </p:sp>
      <p:sp>
        <p:nvSpPr>
          <p:cNvPr id="8" name="Rettangolo 7"/>
          <p:cNvSpPr/>
          <p:nvPr/>
        </p:nvSpPr>
        <p:spPr>
          <a:xfrm>
            <a:off x="1051992" y="1781200"/>
            <a:ext cx="7272808" cy="4278094"/>
          </a:xfrm>
          <a:prstGeom prst="rect">
            <a:avLst/>
          </a:prstGeom>
        </p:spPr>
        <p:txBody>
          <a:bodyPr wrap="square">
            <a:spAutoFit/>
          </a:bodyPr>
          <a:lstStyle/>
          <a:p>
            <a:pPr algn="ctr"/>
            <a:r>
              <a:rPr lang="en-GB" sz="2400" dirty="0" smtClean="0"/>
              <a:t>Item 5</a:t>
            </a:r>
            <a:endParaRPr lang="it-IT" sz="2400" dirty="0" smtClean="0"/>
          </a:p>
          <a:p>
            <a:pPr algn="just"/>
            <a:r>
              <a:rPr lang="en-GB" sz="2400" dirty="0" smtClean="0"/>
              <a:t>It is also the right time to adopt a generalised, international measure for defining the maximum and acceptable </a:t>
            </a:r>
            <a:r>
              <a:rPr lang="en-GB" sz="2400" dirty="0" smtClean="0">
                <a:solidFill>
                  <a:srgbClr val="FF0000"/>
                </a:solidFill>
              </a:rPr>
              <a:t>“life” </a:t>
            </a:r>
            <a:r>
              <a:rPr lang="en-GB" sz="2400" dirty="0" smtClean="0"/>
              <a:t>for all ships (i.e. 25 or 30 years). When older than this service period, ships must be banned from all ports, because they are not suitable and put at risk the population with air pollution and noise. For that, incentives must be planned.</a:t>
            </a:r>
            <a:endParaRPr lang="it-IT" sz="2400" dirty="0" smtClean="0"/>
          </a:p>
          <a:p>
            <a:pPr algn="just"/>
            <a:r>
              <a:rPr lang="en-GB" sz="2400" dirty="0" smtClean="0"/>
              <a:t>.</a:t>
            </a:r>
            <a:endParaRPr lang="it-IT" sz="2400" dirty="0" smtClean="0"/>
          </a:p>
          <a:p>
            <a:pPr algn="just">
              <a:buFontTx/>
              <a:buNone/>
            </a:pPr>
            <a:endParaRPr lang="it-IT" altLang="it-IT" sz="2800" dirty="0" smtClean="0">
              <a:ea typeface="ＭＳ Ｐゴシック" pitchFamily="34" charset="-128"/>
            </a:endParaRPr>
          </a:p>
          <a:p>
            <a:pPr algn="ctr">
              <a:buFontTx/>
              <a:buNone/>
            </a:pPr>
            <a:endParaRPr lang="it-IT" altLang="it-IT" sz="2800" dirty="0" smtClean="0">
              <a:ea typeface="ＭＳ Ｐゴシック"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624736" cy="1143000"/>
          </a:xfrm>
        </p:spPr>
        <p:txBody>
          <a:bodyPr>
            <a:normAutofit fontScale="90000"/>
          </a:bodyPr>
          <a:lstStyle/>
          <a:p>
            <a:r>
              <a:rPr lang="it-IT" sz="2400" b="1" dirty="0" smtClean="0">
                <a:solidFill>
                  <a:srgbClr val="FF0000"/>
                </a:solidFill>
              </a:rPr>
              <a:t>Verso un trasporto marittimo pulito nel Mediterraneo</a:t>
            </a:r>
            <a:br>
              <a:rPr lang="it-IT" sz="2400" b="1" dirty="0" smtClean="0">
                <a:solidFill>
                  <a:srgbClr val="FF0000"/>
                </a:solidFill>
              </a:rPr>
            </a:br>
            <a:r>
              <a:rPr lang="it-IT" sz="2400" b="1" dirty="0" err="1" smtClean="0">
                <a:solidFill>
                  <a:srgbClr val="FF0000"/>
                </a:solidFill>
              </a:rPr>
              <a:t>Blue</a:t>
            </a:r>
            <a:r>
              <a:rPr lang="it-IT" sz="2400" b="1" dirty="0" smtClean="0">
                <a:solidFill>
                  <a:srgbClr val="FF0000"/>
                </a:solidFill>
              </a:rPr>
              <a:t> </a:t>
            </a:r>
            <a:r>
              <a:rPr lang="it-IT" sz="2400" b="1" dirty="0" err="1" smtClean="0">
                <a:solidFill>
                  <a:srgbClr val="FF0000"/>
                </a:solidFill>
              </a:rPr>
              <a:t>District</a:t>
            </a:r>
            <a:r>
              <a:rPr lang="it-IT" sz="2400" b="1" dirty="0" smtClean="0">
                <a:solidFill>
                  <a:srgbClr val="FF0000"/>
                </a:solidFill>
              </a:rPr>
              <a:t>, </a:t>
            </a:r>
            <a:r>
              <a:rPr lang="it-IT" sz="2400" b="1" dirty="0" err="1" smtClean="0">
                <a:solidFill>
                  <a:srgbClr val="FF0000"/>
                </a:solidFill>
              </a:rPr>
              <a:t>October</a:t>
            </a:r>
            <a:r>
              <a:rPr lang="it-IT" sz="2400" b="1" dirty="0" smtClean="0">
                <a:solidFill>
                  <a:srgbClr val="FF0000"/>
                </a:solidFill>
              </a:rPr>
              <a:t> 27</a:t>
            </a:r>
            <a:endParaRPr lang="it-IT" sz="2400" dirty="0"/>
          </a:p>
        </p:txBody>
      </p:sp>
      <p:pic>
        <p:nvPicPr>
          <p:cNvPr id="3" name="Immagine 2"/>
          <p:cNvPicPr/>
          <p:nvPr/>
        </p:nvPicPr>
        <p:blipFill>
          <a:blip r:embed="rId3" cstate="print">
            <a:extLst>
              <a:ext uri="{28A0092B-C50C-407E-A947-70E740481C1C}">
                <a14:useLocalDpi xmlns:a14="http://schemas.microsoft.com/office/drawing/2010/main" val="0"/>
              </a:ext>
            </a:extLst>
          </a:blip>
          <a:stretch>
            <a:fillRect/>
          </a:stretch>
        </p:blipFill>
        <p:spPr>
          <a:xfrm>
            <a:off x="179512" y="332656"/>
            <a:ext cx="864096" cy="1080120"/>
          </a:xfrm>
          <a:prstGeom prst="rect">
            <a:avLst/>
          </a:prstGeom>
        </p:spPr>
      </p:pic>
      <p:pic>
        <p:nvPicPr>
          <p:cNvPr id="5" name="Immagine 4" descr="Logo.jpg"/>
          <p:cNvPicPr>
            <a:picLocks noChangeAspect="1"/>
          </p:cNvPicPr>
          <p:nvPr/>
        </p:nvPicPr>
        <p:blipFill>
          <a:blip r:embed="rId4" cstate="print"/>
          <a:stretch>
            <a:fillRect/>
          </a:stretch>
        </p:blipFill>
        <p:spPr>
          <a:xfrm>
            <a:off x="8172400" y="116632"/>
            <a:ext cx="830089" cy="1512168"/>
          </a:xfrm>
          <a:prstGeom prst="rect">
            <a:avLst/>
          </a:prstGeom>
        </p:spPr>
      </p:pic>
      <p:pic>
        <p:nvPicPr>
          <p:cNvPr id="6" name="Immagine 5" descr="Logo.jpg"/>
          <p:cNvPicPr>
            <a:picLocks noChangeAspect="1"/>
          </p:cNvPicPr>
          <p:nvPr/>
        </p:nvPicPr>
        <p:blipFill>
          <a:blip r:embed="rId4" cstate="print"/>
          <a:stretch>
            <a:fillRect/>
          </a:stretch>
        </p:blipFill>
        <p:spPr>
          <a:xfrm>
            <a:off x="8172400" y="116632"/>
            <a:ext cx="830089" cy="1484784"/>
          </a:xfrm>
          <a:prstGeom prst="rect">
            <a:avLst/>
          </a:prstGeom>
        </p:spPr>
      </p:pic>
      <p:sp>
        <p:nvSpPr>
          <p:cNvPr id="8" name="Rettangolo 7"/>
          <p:cNvSpPr/>
          <p:nvPr/>
        </p:nvSpPr>
        <p:spPr>
          <a:xfrm>
            <a:off x="827584" y="1844824"/>
            <a:ext cx="7632848" cy="4154984"/>
          </a:xfrm>
          <a:prstGeom prst="rect">
            <a:avLst/>
          </a:prstGeom>
        </p:spPr>
        <p:txBody>
          <a:bodyPr wrap="square">
            <a:spAutoFit/>
          </a:bodyPr>
          <a:lstStyle/>
          <a:p>
            <a:pPr algn="ctr"/>
            <a:r>
              <a:rPr lang="it-IT" sz="2800" dirty="0" smtClean="0">
                <a:solidFill>
                  <a:srgbClr val="FF0000"/>
                </a:solidFill>
              </a:rPr>
              <a:t>ECOISTITUTO CITIZEN SCIENCE</a:t>
            </a:r>
          </a:p>
          <a:p>
            <a:endParaRPr lang="it-IT" sz="2800" dirty="0" smtClean="0"/>
          </a:p>
          <a:p>
            <a:pPr algn="just"/>
            <a:r>
              <a:rPr lang="it-IT" sz="3600" dirty="0" err="1" smtClean="0"/>
              <a:t>Integration</a:t>
            </a:r>
            <a:r>
              <a:rPr lang="it-IT" sz="3600" dirty="0" smtClean="0"/>
              <a:t> </a:t>
            </a:r>
            <a:r>
              <a:rPr lang="it-IT" sz="3600" dirty="0" err="1" smtClean="0"/>
              <a:t>of</a:t>
            </a:r>
            <a:r>
              <a:rPr lang="it-IT" sz="3600" dirty="0" smtClean="0"/>
              <a:t> ARPAL </a:t>
            </a:r>
            <a:r>
              <a:rPr lang="it-IT" sz="3600" dirty="0" err="1" smtClean="0"/>
              <a:t>monitoring</a:t>
            </a:r>
            <a:r>
              <a:rPr lang="it-IT" sz="3600" dirty="0" smtClean="0"/>
              <a:t> net </a:t>
            </a:r>
            <a:r>
              <a:rPr lang="it-IT" sz="3600" dirty="0" err="1" smtClean="0"/>
              <a:t>with</a:t>
            </a:r>
            <a:r>
              <a:rPr lang="it-IT" sz="3600" dirty="0" smtClean="0"/>
              <a:t> </a:t>
            </a:r>
            <a:r>
              <a:rPr lang="it-IT" sz="3600" dirty="0" err="1" smtClean="0"/>
              <a:t>smart</a:t>
            </a:r>
            <a:r>
              <a:rPr lang="it-IT" sz="3600" dirty="0" smtClean="0"/>
              <a:t> </a:t>
            </a:r>
            <a:r>
              <a:rPr lang="it-IT" sz="3600" dirty="0" err="1" smtClean="0"/>
              <a:t>sensors</a:t>
            </a:r>
            <a:r>
              <a:rPr lang="it-IT" sz="3600" dirty="0" smtClean="0"/>
              <a:t> </a:t>
            </a:r>
            <a:r>
              <a:rPr lang="it-IT" sz="3600" dirty="0" err="1" smtClean="0"/>
              <a:t>directly</a:t>
            </a:r>
            <a:r>
              <a:rPr lang="it-IT" sz="3600" dirty="0" smtClean="0"/>
              <a:t> </a:t>
            </a:r>
            <a:r>
              <a:rPr lang="it-IT" sz="3600" dirty="0" err="1" smtClean="0"/>
              <a:t>managed</a:t>
            </a:r>
            <a:r>
              <a:rPr lang="it-IT" sz="3600" dirty="0" smtClean="0"/>
              <a:t> </a:t>
            </a:r>
            <a:r>
              <a:rPr lang="it-IT" sz="3600" dirty="0" err="1" smtClean="0"/>
              <a:t>by</a:t>
            </a:r>
            <a:r>
              <a:rPr lang="it-IT" sz="3600" dirty="0" smtClean="0"/>
              <a:t> Citizen and </a:t>
            </a:r>
            <a:r>
              <a:rPr lang="it-IT" sz="3600" dirty="0" err="1" smtClean="0"/>
              <a:t>Schoolboys</a:t>
            </a:r>
            <a:r>
              <a:rPr lang="it-IT" sz="3600" dirty="0" smtClean="0"/>
              <a:t> in </a:t>
            </a:r>
            <a:r>
              <a:rPr lang="it-IT" sz="3600" dirty="0" err="1" smtClean="0"/>
              <a:t>order</a:t>
            </a:r>
            <a:r>
              <a:rPr lang="it-IT" sz="3600" dirty="0" smtClean="0"/>
              <a:t> </a:t>
            </a:r>
            <a:r>
              <a:rPr lang="it-IT" sz="3600" dirty="0" err="1" smtClean="0"/>
              <a:t>to</a:t>
            </a:r>
            <a:r>
              <a:rPr lang="it-IT" sz="3600" dirty="0" smtClean="0"/>
              <a:t> </a:t>
            </a:r>
            <a:r>
              <a:rPr lang="it-IT" sz="3600" dirty="0" err="1" smtClean="0"/>
              <a:t>control</a:t>
            </a:r>
            <a:r>
              <a:rPr lang="it-IT" sz="3600" dirty="0" smtClean="0"/>
              <a:t>  PM 2.5/PM 10 and </a:t>
            </a:r>
            <a:r>
              <a:rPr lang="it-IT" sz="3600" dirty="0" err="1" smtClean="0"/>
              <a:t>NOx</a:t>
            </a:r>
            <a:r>
              <a:rPr lang="it-IT" sz="3600" dirty="0" smtClean="0"/>
              <a:t> </a:t>
            </a:r>
            <a:r>
              <a:rPr lang="it-IT" sz="3600" dirty="0" err="1" smtClean="0"/>
              <a:t>emissions</a:t>
            </a:r>
            <a:endParaRPr lang="it-IT" sz="3600" dirty="0" smtClean="0"/>
          </a:p>
          <a:p>
            <a:endParaRPr lang="it-IT" sz="2800" dirty="0" smtClean="0"/>
          </a:p>
        </p:txBody>
      </p:sp>
      <p:sp>
        <p:nvSpPr>
          <p:cNvPr id="7" name="Segnaposto numero diapositiva 6"/>
          <p:cNvSpPr>
            <a:spLocks noGrp="1"/>
          </p:cNvSpPr>
          <p:nvPr>
            <p:ph type="sldNum" sz="quarter" idx="12"/>
          </p:nvPr>
        </p:nvSpPr>
        <p:spPr/>
        <p:txBody>
          <a:bodyPr/>
          <a:lstStyle/>
          <a:p>
            <a:fld id="{60D90EE2-BAB3-42FE-A1C7-BD1F20BDA312}" type="slidenum">
              <a:rPr lang="it-IT" smtClean="0"/>
              <a:pPr/>
              <a:t>8</a:t>
            </a:fld>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260648"/>
            <a:ext cx="6624736" cy="1143000"/>
          </a:xfrm>
        </p:spPr>
        <p:txBody>
          <a:bodyPr>
            <a:normAutofit fontScale="90000"/>
          </a:bodyPr>
          <a:lstStyle/>
          <a:p>
            <a:r>
              <a:rPr lang="it-IT" sz="2800" b="1" dirty="0" smtClean="0">
                <a:solidFill>
                  <a:srgbClr val="FF0000"/>
                </a:solidFill>
              </a:rPr>
              <a:t>Verso un trasporto marittimo pulito nel Mediterraneo</a:t>
            </a:r>
            <a:br>
              <a:rPr lang="it-IT" sz="2800" b="1" dirty="0" smtClean="0">
                <a:solidFill>
                  <a:srgbClr val="FF0000"/>
                </a:solidFill>
              </a:rPr>
            </a:br>
            <a:r>
              <a:rPr lang="it-IT" sz="2800" b="1" dirty="0" err="1" smtClean="0">
                <a:solidFill>
                  <a:srgbClr val="FF0000"/>
                </a:solidFill>
              </a:rPr>
              <a:t>Blue</a:t>
            </a:r>
            <a:r>
              <a:rPr lang="it-IT" sz="2800" b="1" dirty="0" smtClean="0">
                <a:solidFill>
                  <a:srgbClr val="FF0000"/>
                </a:solidFill>
              </a:rPr>
              <a:t> </a:t>
            </a:r>
            <a:r>
              <a:rPr lang="it-IT" sz="2800" b="1" dirty="0" err="1" smtClean="0">
                <a:solidFill>
                  <a:srgbClr val="FF0000"/>
                </a:solidFill>
              </a:rPr>
              <a:t>District</a:t>
            </a:r>
            <a:r>
              <a:rPr lang="it-IT" sz="2800" b="1" dirty="0" smtClean="0">
                <a:solidFill>
                  <a:srgbClr val="FF0000"/>
                </a:solidFill>
              </a:rPr>
              <a:t>, </a:t>
            </a:r>
            <a:r>
              <a:rPr lang="it-IT" sz="2800" b="1" dirty="0" err="1" smtClean="0">
                <a:solidFill>
                  <a:srgbClr val="FF0000"/>
                </a:solidFill>
              </a:rPr>
              <a:t>October</a:t>
            </a:r>
            <a:r>
              <a:rPr lang="it-IT" sz="2800" b="1" dirty="0" smtClean="0">
                <a:solidFill>
                  <a:srgbClr val="FF0000"/>
                </a:solidFill>
              </a:rPr>
              <a:t> 27</a:t>
            </a:r>
            <a:endParaRPr lang="it-IT" sz="2800" dirty="0"/>
          </a:p>
        </p:txBody>
      </p:sp>
      <p:pic>
        <p:nvPicPr>
          <p:cNvPr id="5" name="Immagine 4"/>
          <p:cNvPicPr/>
          <p:nvPr/>
        </p:nvPicPr>
        <p:blipFill>
          <a:blip r:embed="rId2" cstate="print">
            <a:extLst>
              <a:ext uri="{28A0092B-C50C-407E-A947-70E740481C1C}">
                <a14:useLocalDpi xmlns:a14="http://schemas.microsoft.com/office/drawing/2010/main" val="0"/>
              </a:ext>
            </a:extLst>
          </a:blip>
          <a:stretch>
            <a:fillRect/>
          </a:stretch>
        </p:blipFill>
        <p:spPr>
          <a:xfrm>
            <a:off x="179512" y="332656"/>
            <a:ext cx="864096" cy="1080120"/>
          </a:xfrm>
          <a:prstGeom prst="rect">
            <a:avLst/>
          </a:prstGeom>
        </p:spPr>
      </p:pic>
      <p:pic>
        <p:nvPicPr>
          <p:cNvPr id="7" name="Immagine 6" descr="Logo.jpg"/>
          <p:cNvPicPr>
            <a:picLocks noChangeAspect="1"/>
          </p:cNvPicPr>
          <p:nvPr/>
        </p:nvPicPr>
        <p:blipFill>
          <a:blip r:embed="rId3" cstate="print"/>
          <a:stretch>
            <a:fillRect/>
          </a:stretch>
        </p:blipFill>
        <p:spPr>
          <a:xfrm>
            <a:off x="8172400" y="116632"/>
            <a:ext cx="830089" cy="1484784"/>
          </a:xfrm>
          <a:prstGeom prst="rect">
            <a:avLst/>
          </a:prstGeom>
        </p:spPr>
      </p:pic>
      <p:pic>
        <p:nvPicPr>
          <p:cNvPr id="8" name="Segnaposto contenuto 5" descr="FERRARA5 pass.jpg"/>
          <p:cNvPicPr>
            <a:picLocks noGrp="1" noChangeAspect="1"/>
          </p:cNvPicPr>
          <p:nvPr>
            <p:ph sz="half" idx="1"/>
          </p:nvPr>
        </p:nvPicPr>
        <p:blipFill>
          <a:blip r:embed="rId4" cstate="print"/>
          <a:srcRect t="-33667" b="-33667"/>
          <a:stretch>
            <a:fillRect/>
          </a:stretch>
        </p:blipFill>
        <p:spPr>
          <a:xfrm>
            <a:off x="673334" y="1600200"/>
            <a:ext cx="3606331" cy="4525963"/>
          </a:xfrm>
        </p:spPr>
      </p:pic>
      <p:pic>
        <p:nvPicPr>
          <p:cNvPr id="13" name="Segnaposto contenuto 5" descr="IMG_0430.jpg"/>
          <p:cNvPicPr>
            <a:picLocks noGrp="1" noChangeAspect="1"/>
          </p:cNvPicPr>
          <p:nvPr>
            <p:ph sz="half" idx="2"/>
          </p:nvPr>
        </p:nvPicPr>
        <p:blipFill>
          <a:blip r:embed="rId5" cstate="print"/>
          <a:srcRect t="-43893" b="-43893"/>
          <a:stretch>
            <a:fillRect/>
          </a:stretch>
        </p:blipFill>
        <p:spPr bwMode="auto">
          <a:xfrm>
            <a:off x="5148064" y="2060848"/>
            <a:ext cx="3150524" cy="3559112"/>
          </a:xfrm>
          <a:prstGeom prst="rect">
            <a:avLst/>
          </a:prstGeom>
          <a:noFill/>
          <a:ln w="9525">
            <a:noFill/>
            <a:miter lim="800000"/>
            <a:headEnd/>
            <a:tailEnd/>
          </a:ln>
        </p:spPr>
      </p:pic>
      <p:sp>
        <p:nvSpPr>
          <p:cNvPr id="9" name="Segnaposto numero diapositiva 8"/>
          <p:cNvSpPr>
            <a:spLocks noGrp="1"/>
          </p:cNvSpPr>
          <p:nvPr>
            <p:ph type="sldNum" sz="quarter" idx="12"/>
          </p:nvPr>
        </p:nvSpPr>
        <p:spPr/>
        <p:txBody>
          <a:bodyPr/>
          <a:lstStyle/>
          <a:p>
            <a:fld id="{60D90EE2-BAB3-42FE-A1C7-BD1F20BDA312}" type="slidenum">
              <a:rPr lang="it-IT" smtClean="0"/>
              <a:pPr/>
              <a:t>9</a:t>
            </a:fld>
            <a:endParaRPr lang="it-IT"/>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Presentazione su schermo (4:3)</PresentationFormat>
  <Paragraphs>53</Paragraphs>
  <Slides>10</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ＭＳ Ｐゴシック</vt:lpstr>
      <vt:lpstr>Arial</vt:lpstr>
      <vt:lpstr>Calibri</vt:lpstr>
      <vt:lpstr>Times New Roman</vt:lpstr>
      <vt:lpstr>Tema di Office</vt:lpstr>
      <vt:lpstr>Verso un trasporto marittimo pulito nel Mediterraneo Blue District, October 27</vt:lpstr>
      <vt:lpstr>Verso un trasporto marittimo pulito nel Mediterraneo Blue District, October 27</vt:lpstr>
      <vt:lpstr>Verso un trasporto marittimo pulito nel Mediterraneo Blue District, October 27</vt:lpstr>
      <vt:lpstr>Verso un trasporto marittimo pulito nel Mediterraneo Blue District, October 27</vt:lpstr>
      <vt:lpstr>Verso un trasporto marittimo pulito nel Mediterraneo Blue District, October 27</vt:lpstr>
      <vt:lpstr>Verso un trasporto marittimo pulito nel Mediterraneo Blue District, October 27</vt:lpstr>
      <vt:lpstr>Verso un trasporto marittimo pulito nel Mediterraneo Blue District, October 27</vt:lpstr>
      <vt:lpstr>Verso un trasporto marittimo pulito nel Mediterraneo Blue District, October 27</vt:lpstr>
      <vt:lpstr>Verso un trasporto marittimo pulito nel Mediterraneo Blue District, October 27</vt:lpstr>
      <vt:lpstr>Verso un trasporto marittimo pulito nel Mediterraneo Blue District, October 27</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Enzo</dc:creator>
  <cp:lastModifiedBy>Anna Gerometta</cp:lastModifiedBy>
  <cp:revision>1495</cp:revision>
  <dcterms:created xsi:type="dcterms:W3CDTF">2021-04-16T19:59:13Z</dcterms:created>
  <dcterms:modified xsi:type="dcterms:W3CDTF">2022-10-27T09:00:37Z</dcterms:modified>
</cp:coreProperties>
</file>