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262_7A16C052.xml" ContentType="application/vnd.ms-powerpoint.comment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522" r:id="rId2"/>
    <p:sldId id="620" r:id="rId3"/>
    <p:sldId id="606" r:id="rId4"/>
    <p:sldId id="607" r:id="rId5"/>
    <p:sldId id="608" r:id="rId6"/>
    <p:sldId id="626" r:id="rId7"/>
    <p:sldId id="610" r:id="rId8"/>
    <p:sldId id="630" r:id="rId9"/>
    <p:sldId id="562" r:id="rId10"/>
    <p:sldId id="621" r:id="rId11"/>
    <p:sldId id="622" r:id="rId12"/>
    <p:sldId id="627" r:id="rId13"/>
    <p:sldId id="625" r:id="rId14"/>
    <p:sldId id="628" r:id="rId15"/>
    <p:sldId id="629" r:id="rId16"/>
    <p:sldId id="619" r:id="rId17"/>
  </p:sldIdLst>
  <p:sldSz cx="9144000" cy="6858000" type="screen4x3"/>
  <p:notesSz cx="6888163" cy="100187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8DA67A-7A1D-47A0-8C17-8AB6C3681455}">
          <p14:sldIdLst>
            <p14:sldId id="522"/>
            <p14:sldId id="620"/>
            <p14:sldId id="606"/>
            <p14:sldId id="607"/>
            <p14:sldId id="608"/>
            <p14:sldId id="626"/>
            <p14:sldId id="610"/>
            <p14:sldId id="630"/>
            <p14:sldId id="562"/>
            <p14:sldId id="621"/>
            <p14:sldId id="622"/>
            <p14:sldId id="627"/>
            <p14:sldId id="625"/>
            <p14:sldId id="628"/>
            <p14:sldId id="629"/>
            <p14:sldId id="619"/>
          </p14:sldIdLst>
        </p14:section>
        <p14:section name="Ikke-navngivet sektion" id="{056666BC-1683-47DA-BA59-FC72906B6CDA}">
          <p14:sldIdLst/>
        </p14:section>
        <p14:section name="Untitled Section" id="{3A1F7608-9A7B-46D6-938C-130F442C56B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C2EBA4-C33F-4CE5-7F27-6419C271D972}" name="Tanja Willumsen" initials="TW" userId="Tanja Willums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9886" autoAdjust="0"/>
  </p:normalViewPr>
  <p:slideViewPr>
    <p:cSldViewPr>
      <p:cViewPr varScale="1">
        <p:scale>
          <a:sx n="60" d="100"/>
          <a:sy n="60" d="100"/>
        </p:scale>
        <p:origin x="1296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 Willumsen" userId="5766823fd0db993a" providerId="LiveId" clId="{D2DEE3EE-BEB5-4F72-B232-66BC7F5D4A6C}"/>
    <pc:docChg chg="modSld">
      <pc:chgData name="Tanja Willumsen" userId="5766823fd0db993a" providerId="LiveId" clId="{D2DEE3EE-BEB5-4F72-B232-66BC7F5D4A6C}" dt="2022-06-20T12:44:11.997" v="15" actId="207"/>
      <pc:docMkLst>
        <pc:docMk/>
      </pc:docMkLst>
      <pc:sldChg chg="modSp mod">
        <pc:chgData name="Tanja Willumsen" userId="5766823fd0db993a" providerId="LiveId" clId="{D2DEE3EE-BEB5-4F72-B232-66BC7F5D4A6C}" dt="2022-06-20T12:44:11.997" v="15" actId="207"/>
        <pc:sldMkLst>
          <pc:docMk/>
          <pc:sldMk cId="873738708" sldId="625"/>
        </pc:sldMkLst>
        <pc:spChg chg="mod">
          <ac:chgData name="Tanja Willumsen" userId="5766823fd0db993a" providerId="LiveId" clId="{D2DEE3EE-BEB5-4F72-B232-66BC7F5D4A6C}" dt="2022-06-20T12:44:11.997" v="15" actId="207"/>
          <ac:spMkLst>
            <pc:docMk/>
            <pc:sldMk cId="873738708" sldId="625"/>
            <ac:spMk id="3" creationId="{00000000-0000-0000-0000-000000000000}"/>
          </ac:spMkLst>
        </pc:spChg>
      </pc:sldChg>
      <pc:sldChg chg="modSp mod">
        <pc:chgData name="Tanja Willumsen" userId="5766823fd0db993a" providerId="LiveId" clId="{D2DEE3EE-BEB5-4F72-B232-66BC7F5D4A6C}" dt="2022-06-20T12:43:33.839" v="8" actId="207"/>
        <pc:sldMkLst>
          <pc:docMk/>
          <pc:sldMk cId="2524246965" sldId="627"/>
        </pc:sldMkLst>
        <pc:spChg chg="mod">
          <ac:chgData name="Tanja Willumsen" userId="5766823fd0db993a" providerId="LiveId" clId="{D2DEE3EE-BEB5-4F72-B232-66BC7F5D4A6C}" dt="2022-06-20T12:43:33.839" v="8" actId="207"/>
          <ac:spMkLst>
            <pc:docMk/>
            <pc:sldMk cId="2524246965" sldId="627"/>
            <ac:spMk id="3" creationId="{00000000-0000-0000-0000-000000000000}"/>
          </ac:spMkLst>
        </pc:spChg>
      </pc:sldChg>
      <pc:sldChg chg="modSp mod">
        <pc:chgData name="Tanja Willumsen" userId="5766823fd0db993a" providerId="LiveId" clId="{D2DEE3EE-BEB5-4F72-B232-66BC7F5D4A6C}" dt="2022-06-20T12:42:26.088" v="4" actId="207"/>
        <pc:sldMkLst>
          <pc:docMk/>
          <pc:sldMk cId="3282843053" sldId="630"/>
        </pc:sldMkLst>
        <pc:spChg chg="mod">
          <ac:chgData name="Tanja Willumsen" userId="5766823fd0db993a" providerId="LiveId" clId="{D2DEE3EE-BEB5-4F72-B232-66BC7F5D4A6C}" dt="2022-06-20T12:42:26.088" v="4" actId="207"/>
          <ac:spMkLst>
            <pc:docMk/>
            <pc:sldMk cId="3282843053" sldId="630"/>
            <ac:spMk id="3" creationId="{00000000-0000-0000-0000-000000000000}"/>
          </ac:spMkLst>
        </pc:spChg>
      </pc:sldChg>
    </pc:docChg>
  </pc:docChgLst>
</pc:chgInfo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Sulphur in marine fuels vs. road fuel</a:t>
            </a:r>
          </a:p>
        </c:rich>
      </c:tx>
      <c:layout>
        <c:manualLayout>
          <c:xMode val="edge"/>
          <c:yMode val="edge"/>
          <c:x val="0.26661594224573343"/>
          <c:y val="6.360859722325934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25626782209384"/>
          <c:y val="0.14163877624708365"/>
          <c:w val="0.88702412694885757"/>
          <c:h val="0.655152899677813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Sheet1!$N$5:$N$10</c:f>
              <c:strCache>
                <c:ptCount val="6"/>
                <c:pt idx="0">
                  <c:v>Former global limit</c:v>
                </c:pt>
                <c:pt idx="1">
                  <c:v>Former global average</c:v>
                </c:pt>
                <c:pt idx="2">
                  <c:v>SECA limit 2010-14</c:v>
                </c:pt>
                <c:pt idx="3">
                  <c:v>Global limit 2020</c:v>
                </c:pt>
                <c:pt idx="4">
                  <c:v>SECA limit 2015</c:v>
                </c:pt>
                <c:pt idx="5">
                  <c:v>Road transport 2010 (EU)</c:v>
                </c:pt>
              </c:strCache>
            </c:strRef>
          </c:cat>
          <c:val>
            <c:numRef>
              <c:f>Sheet1!$O$5:$O$10</c:f>
              <c:numCache>
                <c:formatCode>General</c:formatCode>
                <c:ptCount val="6"/>
                <c:pt idx="0">
                  <c:v>35000</c:v>
                </c:pt>
                <c:pt idx="1">
                  <c:v>25000</c:v>
                </c:pt>
                <c:pt idx="2">
                  <c:v>10000</c:v>
                </c:pt>
                <c:pt idx="3">
                  <c:v>5000</c:v>
                </c:pt>
                <c:pt idx="4">
                  <c:v>1000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A-4930-ABA6-D96248171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67968"/>
        <c:axId val="41484288"/>
      </c:barChart>
      <c:catAx>
        <c:axId val="5806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484288"/>
        <c:crosses val="autoZero"/>
        <c:auto val="1"/>
        <c:lblAlgn val="ctr"/>
        <c:lblOffset val="100"/>
        <c:noMultiLvlLbl val="0"/>
      </c:catAx>
      <c:valAx>
        <c:axId val="4148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06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</c:chartSpace>
</file>

<file path=ppt/comments/modernComment_262_7A16C05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B0D5F6-958F-49D6-B491-C5F11A8DA461}" authorId="{00C2EBA4-C33F-4CE5-7F27-6419C271D972}" created="2021-11-22T09:45:21.622">
    <pc:sldMkLst xmlns:pc="http://schemas.microsoft.com/office/powerpoint/2013/main/command">
      <pc:docMk/>
      <pc:sldMk cId="2048311378" sldId="610"/>
    </pc:sldMkLst>
    <p188:txBody>
      <a:bodyPr/>
      <a:lstStyle/>
      <a:p>
        <a:r>
          <a:rPr lang="da-DK"/>
          <a:t>er det virkelig ALLE italienske havnebyer? måske alle større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B2B53D5-341F-4F4E-85A3-7CAE80CB3FA9}" type="datetimeFigureOut">
              <a:rPr lang="da-DK" smtClean="0"/>
              <a:t>22-06-2022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C2114EF-F73E-4C63-8015-6BF738C6B01A}" type="slidenum">
              <a:rPr lang="da-DK" smtClean="0"/>
              <a:t>‹N›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55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6B49-B43A-4712-B07C-0496597D3311}" type="datetimeFigureOut">
              <a:rPr lang="da-DK" smtClean="0"/>
              <a:t>22-06-2022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BAE9-90F0-4042-80DF-E10224406B1B}" type="slidenum">
              <a:rPr lang="da-DK" smtClean="0"/>
              <a:t>‹N›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531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6B49-B43A-4712-B07C-0496597D3311}" type="datetimeFigureOut">
              <a:rPr lang="da-DK" smtClean="0"/>
              <a:t>22-06-2022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BAE9-90F0-4042-80DF-E10224406B1B}" type="slidenum">
              <a:rPr lang="da-DK" smtClean="0"/>
              <a:t>‹N›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39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6B49-B43A-4712-B07C-0496597D3311}" type="datetimeFigureOut">
              <a:rPr lang="da-DK" smtClean="0"/>
              <a:t>22-06-2022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BAE9-90F0-4042-80DF-E10224406B1B}" type="slidenum">
              <a:rPr lang="da-DK" smtClean="0"/>
              <a:t>‹N›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520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6B49-B43A-4712-B07C-0496597D3311}" type="datetimeFigureOut">
              <a:rPr lang="da-DK" smtClean="0"/>
              <a:t>22-06-2022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BAE9-90F0-4042-80DF-E10224406B1B}" type="slidenum">
              <a:rPr lang="da-DK" smtClean="0"/>
              <a:t>‹N›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119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6B49-B43A-4712-B07C-0496597D3311}" type="datetimeFigureOut">
              <a:rPr lang="da-DK" smtClean="0"/>
              <a:t>22-06-2022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BAE9-90F0-4042-80DF-E10224406B1B}" type="slidenum">
              <a:rPr lang="da-DK" smtClean="0"/>
              <a:t>‹N›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760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6B49-B43A-4712-B07C-0496597D3311}" type="datetimeFigureOut">
              <a:rPr lang="da-DK" smtClean="0"/>
              <a:t>22-06-2022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BAE9-90F0-4042-80DF-E10224406B1B}" type="slidenum">
              <a:rPr lang="da-DK" smtClean="0"/>
              <a:t>‹N›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976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6B49-B43A-4712-B07C-0496597D3311}" type="datetimeFigureOut">
              <a:rPr lang="da-DK" smtClean="0"/>
              <a:t>22-06-2022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BAE9-90F0-4042-80DF-E10224406B1B}" type="slidenum">
              <a:rPr lang="da-DK" smtClean="0"/>
              <a:t>‹N›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02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6B49-B43A-4712-B07C-0496597D3311}" type="datetimeFigureOut">
              <a:rPr lang="da-DK" smtClean="0"/>
              <a:t>22-06-2022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BAE9-90F0-4042-80DF-E10224406B1B}" type="slidenum">
              <a:rPr lang="da-DK" smtClean="0"/>
              <a:t>‹N›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848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6B49-B43A-4712-B07C-0496597D3311}" type="datetimeFigureOut">
              <a:rPr lang="da-DK" smtClean="0"/>
              <a:t>22-06-2022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BAE9-90F0-4042-80DF-E10224406B1B}" type="slidenum">
              <a:rPr lang="da-DK" smtClean="0"/>
              <a:t>‹N›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120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6B49-B43A-4712-B07C-0496597D3311}" type="datetimeFigureOut">
              <a:rPr lang="da-DK" smtClean="0"/>
              <a:t>22-06-2022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BAE9-90F0-4042-80DF-E10224406B1B}" type="slidenum">
              <a:rPr lang="da-DK" smtClean="0"/>
              <a:t>‹N›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801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6B49-B43A-4712-B07C-0496597D3311}" type="datetimeFigureOut">
              <a:rPr lang="da-DK" smtClean="0"/>
              <a:t>22-06-2022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BAE9-90F0-4042-80DF-E10224406B1B}" type="slidenum">
              <a:rPr lang="da-DK" smtClean="0"/>
              <a:t>‹N›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386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B6B49-B43A-4712-B07C-0496597D3311}" type="datetimeFigureOut">
              <a:rPr lang="da-DK" smtClean="0"/>
              <a:t>22-06-2022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BAE9-90F0-4042-80DF-E10224406B1B}" type="slidenum">
              <a:rPr lang="da-DK" smtClean="0"/>
              <a:t>‹N›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778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5" Type="http://schemas.microsoft.com/office/2018/10/relationships/comments" Target="../comments/modernComment_262_7A16C05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844824"/>
            <a:ext cx="8150225" cy="1728192"/>
          </a:xfrm>
        </p:spPr>
        <p:txBody>
          <a:bodyPr>
            <a:noAutofit/>
          </a:bodyPr>
          <a:lstStyle/>
          <a:p>
            <a:pPr algn="l"/>
            <a:r>
              <a:rPr lang="it-IT" sz="4000" b="1" dirty="0"/>
              <a:t>Le Aree ECAs in Europa del Nord, </a:t>
            </a:r>
            <a:r>
              <a:rPr lang="it-IT" sz="4000" b="1" dirty="0" smtClean="0"/>
              <a:t>impatto </a:t>
            </a:r>
            <a:r>
              <a:rPr lang="it-IT" sz="4000" b="1" dirty="0"/>
              <a:t>e prospettive</a:t>
            </a:r>
            <a:endParaRPr lang="da-DK" sz="40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908648"/>
            <a:ext cx="8208912" cy="2400672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en-US" altLang="da-DK" dirty="0"/>
              <a:t>Kare Press-Kristensen</a:t>
            </a:r>
          </a:p>
          <a:p>
            <a:pPr algn="l">
              <a:lnSpc>
                <a:spcPct val="90000"/>
              </a:lnSpc>
            </a:pPr>
            <a:r>
              <a:rPr lang="en-US" altLang="da-DK" dirty="0"/>
              <a:t>M.Sc. in engineering, Ph.D.</a:t>
            </a:r>
          </a:p>
          <a:p>
            <a:pPr algn="l">
              <a:lnSpc>
                <a:spcPct val="90000"/>
              </a:lnSpc>
            </a:pPr>
            <a:r>
              <a:rPr lang="en-US" altLang="da-DK" dirty="0"/>
              <a:t>Senior advisor on air quality</a:t>
            </a:r>
          </a:p>
          <a:p>
            <a:pPr algn="l">
              <a:lnSpc>
                <a:spcPct val="90000"/>
              </a:lnSpc>
            </a:pPr>
            <a:r>
              <a:rPr lang="en-US" altLang="da-DK" dirty="0"/>
              <a:t>Green Transition Denmark</a:t>
            </a:r>
          </a:p>
          <a:p>
            <a:pPr algn="l">
              <a:lnSpc>
                <a:spcPct val="90000"/>
              </a:lnSpc>
            </a:pPr>
            <a:r>
              <a:rPr lang="en-US" altLang="da-DK" dirty="0">
                <a:solidFill>
                  <a:srgbClr val="0000FF"/>
                </a:solidFill>
              </a:rPr>
              <a:t>kaare@rgo.dk</a:t>
            </a:r>
          </a:p>
          <a:p>
            <a:pPr algn="l">
              <a:lnSpc>
                <a:spcPct val="90000"/>
              </a:lnSpc>
            </a:pPr>
            <a:endParaRPr lang="da-DK" altLang="da-DK" sz="800" dirty="0"/>
          </a:p>
          <a:p>
            <a:pPr algn="l">
              <a:lnSpc>
                <a:spcPct val="90000"/>
              </a:lnSpc>
            </a:pPr>
            <a:endParaRPr lang="da-DK" altLang="da-DK" dirty="0">
              <a:solidFill>
                <a:schemeClr val="folHlink"/>
              </a:solidFill>
            </a:endParaRPr>
          </a:p>
          <a:p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676" y="520534"/>
            <a:ext cx="3561658" cy="84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l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7564"/>
            <a:ext cx="1512168" cy="109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0" r="2242" b="27739"/>
          <a:stretch>
            <a:fillRect/>
          </a:stretch>
        </p:blipFill>
        <p:spPr bwMode="auto">
          <a:xfrm>
            <a:off x="467544" y="287564"/>
            <a:ext cx="25241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63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71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/>
              <a:t/>
            </a:r>
            <a:br>
              <a:rPr lang="en-US" sz="4000" b="1" dirty="0"/>
            </a:br>
            <a:r>
              <a:rPr lang="en-US" b="1" dirty="0"/>
              <a:t>NOx from ships in Northern Europe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700808"/>
            <a:ext cx="8820472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1050" b="1" u="sng" dirty="0"/>
          </a:p>
          <a:p>
            <a:r>
              <a:rPr lang="en-US" b="1" dirty="0"/>
              <a:t>Adverse health effects: </a:t>
            </a:r>
            <a:r>
              <a:rPr lang="en-US" u="sng" dirty="0"/>
              <a:t>42 € per kg NOx</a:t>
            </a:r>
            <a:r>
              <a:rPr lang="en-US" dirty="0"/>
              <a:t> emission.</a:t>
            </a:r>
          </a:p>
          <a:p>
            <a:endParaRPr lang="en-US" sz="1800" u="sng" dirty="0"/>
          </a:p>
          <a:p>
            <a:r>
              <a:rPr lang="en-US" b="1" dirty="0"/>
              <a:t>Removal costs: </a:t>
            </a:r>
            <a:r>
              <a:rPr lang="en-US" u="sng" dirty="0"/>
              <a:t>2 € per kg NOx</a:t>
            </a:r>
            <a:r>
              <a:rPr lang="en-US" dirty="0"/>
              <a:t> removed (using SCR). </a:t>
            </a:r>
          </a:p>
          <a:p>
            <a:pPr marL="0" indent="0">
              <a:buNone/>
            </a:pPr>
            <a:endParaRPr lang="en-US" sz="1800" u="sng" dirty="0"/>
          </a:p>
          <a:p>
            <a:r>
              <a:rPr lang="en-US" dirty="0"/>
              <a:t>Society saves around 42 billion € in health damages every time society invests 2 billion € in NOx-removal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</a:t>
            </a:r>
            <a:r>
              <a:rPr lang="en-US" dirty="0"/>
              <a:t> Rate of return</a:t>
            </a:r>
            <a:r>
              <a:rPr lang="en-US" b="1" dirty="0"/>
              <a:t>: 2.000% !</a:t>
            </a:r>
          </a:p>
          <a:p>
            <a:endParaRPr lang="en-US" sz="1400" dirty="0"/>
          </a:p>
          <a:p>
            <a:r>
              <a:rPr lang="en-US" dirty="0"/>
              <a:t>+ less damages on crops, constructions, ecosystems, etc.</a:t>
            </a:r>
          </a:p>
          <a:p>
            <a:endParaRPr lang="en-US" sz="1400" dirty="0"/>
          </a:p>
          <a:p>
            <a:r>
              <a:rPr lang="en-US" dirty="0"/>
              <a:t>A NOx ECA is the best investment you can imagine …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260649"/>
            <a:ext cx="2501365" cy="5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2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Control and enforcement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EU</a:t>
            </a:r>
            <a:r>
              <a:rPr lang="en-US" sz="2800" dirty="0"/>
              <a:t>:	- Min. 10% inspections and 4% sulphur analysis.</a:t>
            </a:r>
          </a:p>
          <a:p>
            <a:pPr marL="0" indent="0">
              <a:buNone/>
            </a:pPr>
            <a:r>
              <a:rPr lang="en-US" sz="2800" dirty="0"/>
              <a:t>          	- Fines must prevent systematic violations.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b="1" dirty="0"/>
              <a:t>DK:</a:t>
            </a:r>
            <a:r>
              <a:rPr lang="en-US" sz="2800" dirty="0"/>
              <a:t>	- Helicopters measuring sulphur, NOx and CO</a:t>
            </a:r>
            <a:r>
              <a:rPr lang="en-US" sz="2800" baseline="-25000" dirty="0"/>
              <a:t>2</a:t>
            </a:r>
            <a:r>
              <a:rPr lang="en-US" sz="2800" dirty="0"/>
              <a:t> 	  directly in the ship exhaust fan at sea (600/yr.).</a:t>
            </a:r>
          </a:p>
          <a:p>
            <a:pPr marL="0" indent="0">
              <a:buNone/>
            </a:pPr>
            <a:r>
              <a:rPr lang="en-US" sz="2800" dirty="0"/>
              <a:t>	- Name and shame on ship/companies violating.</a:t>
            </a:r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260649"/>
            <a:ext cx="2501365" cy="5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lede 4" descr="F:\ab2018\DØR\Skibshæfte\Skibshæfte 2018\Explicit\Explicit 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9"/>
          <a:stretch/>
        </p:blipFill>
        <p:spPr bwMode="auto">
          <a:xfrm>
            <a:off x="1729945" y="4498680"/>
            <a:ext cx="1512168" cy="2068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lede 5" descr="F:\ab2018\DØR\Skibshæfte\Skibshæfte 2018\Explicit\Explicit 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r="34765"/>
          <a:stretch/>
        </p:blipFill>
        <p:spPr bwMode="auto">
          <a:xfrm>
            <a:off x="3491880" y="4498680"/>
            <a:ext cx="1440160" cy="2063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lede 6" descr="F:\ab2018\DØR\Skibshæfte\Skibshæfte 2018\Explicit\Explicit 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7" r="9322"/>
          <a:stretch/>
        </p:blipFill>
        <p:spPr bwMode="auto">
          <a:xfrm>
            <a:off x="5191430" y="4498680"/>
            <a:ext cx="1929489" cy="2034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37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Shore power in Northern Europe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260649"/>
            <a:ext cx="2501365" cy="5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lede 4" descr="Et billede, der indeholder våbenhus&#10;&#10;Automatisk genereret beskrivelse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49" y="4221088"/>
            <a:ext cx="3618551" cy="2504760"/>
          </a:xfrm>
          <a:prstGeom prst="rect">
            <a:avLst/>
          </a:prstGeom>
        </p:spPr>
      </p:pic>
      <p:pic>
        <p:nvPicPr>
          <p:cNvPr id="6" name="Billede 5" descr="Et billede, der indeholder gear, møller&#10;&#10;Automatisk genereret beskrivels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484784"/>
            <a:ext cx="3600400" cy="5241064"/>
          </a:xfrm>
          <a:prstGeom prst="rect">
            <a:avLst/>
          </a:prstGeom>
        </p:spPr>
      </p:pic>
      <p:pic>
        <p:nvPicPr>
          <p:cNvPr id="7" name="Billede 6" descr="C:\Back Up\2021\RGO\Skibshæfte\Figurer, tabeller og billeder\Landstrøm krydstogtskibe\Billeder til Kåre\Landstrøm forside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86" y="1484784"/>
            <a:ext cx="3646014" cy="2620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2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Electric ferries in Denmark</a:t>
            </a:r>
            <a:endParaRPr lang="da-DK" dirty="0"/>
          </a:p>
        </p:txBody>
      </p:sp>
      <p:pic>
        <p:nvPicPr>
          <p:cNvPr id="5" name="Billede 4" descr="C:\Back Up\2021\RGO\Skibshæfte\Figurer, tabeller og billeder\Ærøfærgen\Til Green Transition\E-ferry Ellen at her homeport, Søby Harbor_IMG_4626 by Halfdan Abrahamsen, Ærø EnergyLab.t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20880" cy="49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260649"/>
            <a:ext cx="2501365" cy="5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9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BB8AD01E-37FA-473A-A1FA-6920C3133B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602196"/>
              </p:ext>
            </p:extLst>
          </p:nvPr>
        </p:nvGraphicFramePr>
        <p:xfrm>
          <a:off x="683568" y="1484784"/>
          <a:ext cx="748883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80" y="404664"/>
            <a:ext cx="8028384" cy="14620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Shipping is poorly regulated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9512" y="6010944"/>
            <a:ext cx="8825711" cy="65841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2014: All new trucks in EU have SCR &amp; particulate filters!</a:t>
            </a:r>
          </a:p>
        </p:txBody>
      </p:sp>
      <p:pic>
        <p:nvPicPr>
          <p:cNvPr id="10" name="Picture 7" descr="MC900326688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077072"/>
            <a:ext cx="887421" cy="81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C900344345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392725"/>
            <a:ext cx="1512168" cy="104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260649"/>
            <a:ext cx="2501365" cy="5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8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Health effects of air pollution in Italy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772816"/>
            <a:ext cx="8820472" cy="5146651"/>
          </a:xfrm>
        </p:spPr>
        <p:txBody>
          <a:bodyPr>
            <a:noAutofit/>
          </a:bodyPr>
          <a:lstStyle/>
          <a:p>
            <a:r>
              <a:rPr lang="en-US" sz="2800" dirty="0"/>
              <a:t>Around 65,000 people die from air pollution every year in Italy (EEA, 2020). That is 10.5% of all deaths (630,000).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800" dirty="0"/>
              <a:t>In 2020+2021 air pollution killed same number of people  in Italy as COVID (130,000). No vaccine against pollution.</a:t>
            </a:r>
          </a:p>
          <a:p>
            <a:endParaRPr lang="en-US" sz="1200" dirty="0"/>
          </a:p>
          <a:p>
            <a:r>
              <a:rPr lang="en-US" sz="2800" dirty="0"/>
              <a:t>Best estimate: 8,000 ± 4,000 people in Italy die due to air pollution from shipping every year.</a:t>
            </a:r>
          </a:p>
          <a:p>
            <a:endParaRPr lang="en-US" sz="1200" dirty="0"/>
          </a:p>
          <a:p>
            <a:r>
              <a:rPr lang="en-US" sz="2800" dirty="0"/>
              <a:t>Diseases: Cardiovascular and airway diseases, cancer, etc.</a:t>
            </a:r>
          </a:p>
          <a:p>
            <a:endParaRPr lang="en-US" sz="1200" dirty="0"/>
          </a:p>
          <a:p>
            <a:r>
              <a:rPr lang="en-US" sz="2800" dirty="0"/>
              <a:t>It is very cost effective to reduce air pollution from ships.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260649"/>
            <a:ext cx="2501365" cy="5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4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4137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Emission control area in Northern Europe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2026765"/>
            <a:ext cx="3707904" cy="3922515"/>
          </a:xfrm>
        </p:spPr>
        <p:txBody>
          <a:bodyPr>
            <a:noAutofit/>
          </a:bodyPr>
          <a:lstStyle/>
          <a:p>
            <a:pPr lvl="0"/>
            <a:r>
              <a:rPr lang="en-GB" sz="2800" dirty="0" err="1"/>
              <a:t>SOx</a:t>
            </a:r>
            <a:r>
              <a:rPr lang="en-GB" sz="2800" dirty="0"/>
              <a:t> Emission Control Area from 2007 with the strictest sulphur limit from 2015.</a:t>
            </a:r>
          </a:p>
          <a:p>
            <a:pPr lvl="0"/>
            <a:endParaRPr lang="da-DK" sz="1200" dirty="0"/>
          </a:p>
          <a:p>
            <a:pPr lvl="0"/>
            <a:r>
              <a:rPr lang="en-GB" sz="2800" dirty="0" err="1"/>
              <a:t>NOx</a:t>
            </a:r>
            <a:r>
              <a:rPr lang="en-GB" sz="2800" dirty="0"/>
              <a:t> Emission Control Area from 2021 for all new build ships.</a:t>
            </a:r>
            <a:endParaRPr lang="da-DK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260649"/>
            <a:ext cx="2501365" cy="5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led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4067945" y="1916832"/>
            <a:ext cx="4752528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99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862D-9E76-49FC-93FE-9C9850B6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57018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Measurements from Northern Europe</a:t>
            </a:r>
            <a:endParaRPr lang="da-DK" sz="40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FF42C5-5F58-41D0-929E-F06A8D2D6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1" y="2421228"/>
            <a:ext cx="8784975" cy="19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15B6B8-6AF2-447C-BCF1-9B06C08D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754" y="4653136"/>
            <a:ext cx="4392488" cy="36004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da-DK" sz="2600" b="1" dirty="0"/>
              <a:t>Measurements from Neuwerk (</a:t>
            </a:r>
            <a:r>
              <a:rPr lang="en-US" sz="2600" b="1" dirty="0"/>
              <a:t>German island)</a:t>
            </a:r>
            <a:endParaRPr lang="da-DK" sz="2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260649"/>
            <a:ext cx="2501365" cy="5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1403648" y="191683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Before SECA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6156175" y="1916832"/>
            <a:ext cx="1728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After SECA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683568" y="5373216"/>
            <a:ext cx="7973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Concentrations of toxic SO</a:t>
            </a:r>
            <a:r>
              <a:rPr lang="en-US" sz="2800" b="1" u="sng" baseline="-25000" dirty="0"/>
              <a:t>2</a:t>
            </a:r>
            <a:r>
              <a:rPr lang="en-US" sz="2800" b="1" u="sng" dirty="0"/>
              <a:t> immediately dropped, as expected, after introducing the SECA  </a:t>
            </a:r>
          </a:p>
        </p:txBody>
      </p:sp>
    </p:spTree>
    <p:extLst>
      <p:ext uri="{BB962C8B-B14F-4D97-AF65-F5344CB8AC3E}">
        <p14:creationId xmlns:p14="http://schemas.microsoft.com/office/powerpoint/2010/main" val="30926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Conclusions from Northern European ECA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4056" y="1738733"/>
            <a:ext cx="8639944" cy="5146651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Plenty of distillate fuel (0.1% sulphur) available.</a:t>
            </a:r>
          </a:p>
          <a:p>
            <a:pPr lvl="0"/>
            <a:endParaRPr lang="en-US" sz="1200" dirty="0"/>
          </a:p>
          <a:p>
            <a:pPr lvl="0"/>
            <a:r>
              <a:rPr lang="en-US" sz="2800" dirty="0"/>
              <a:t>High reduction in sulphur on land (50% drop in 2015).</a:t>
            </a:r>
          </a:p>
          <a:p>
            <a:pPr lvl="0"/>
            <a:endParaRPr lang="en-US" sz="1200" dirty="0"/>
          </a:p>
          <a:p>
            <a:pPr lvl="0"/>
            <a:r>
              <a:rPr lang="en-US" sz="2800" dirty="0"/>
              <a:t>Significant health and economic benefits for society.</a:t>
            </a:r>
          </a:p>
          <a:p>
            <a:pPr lvl="0"/>
            <a:endParaRPr lang="en-US" sz="1200" dirty="0"/>
          </a:p>
          <a:p>
            <a:pPr lvl="0"/>
            <a:r>
              <a:rPr lang="en-US" sz="2800" dirty="0"/>
              <a:t>No enforcement challenges (0.0067% violations).</a:t>
            </a:r>
          </a:p>
          <a:p>
            <a:pPr lvl="0"/>
            <a:endParaRPr lang="en-US" sz="1200" dirty="0"/>
          </a:p>
          <a:p>
            <a:r>
              <a:rPr lang="en-US" sz="2800" dirty="0"/>
              <a:t>No cargo transfer from ship to road.</a:t>
            </a:r>
          </a:p>
          <a:p>
            <a:endParaRPr lang="en-US" sz="1200" dirty="0"/>
          </a:p>
          <a:p>
            <a:r>
              <a:rPr lang="en-US" sz="2800" dirty="0"/>
              <a:t>No notable price increases for consumers (&lt; 0.005%).</a:t>
            </a:r>
          </a:p>
          <a:p>
            <a:endParaRPr lang="en-US" sz="1200" dirty="0"/>
          </a:p>
          <a:p>
            <a:r>
              <a:rPr lang="en-US" sz="2800" dirty="0"/>
              <a:t>No notable extra costs for ship owners or authorities. </a:t>
            </a:r>
          </a:p>
          <a:p>
            <a:pPr lvl="0"/>
            <a:endParaRPr lang="en-US" sz="2800" dirty="0"/>
          </a:p>
          <a:p>
            <a:pPr lvl="0"/>
            <a:endParaRPr lang="en-US" sz="2800" dirty="0"/>
          </a:p>
          <a:p>
            <a:pPr lvl="0"/>
            <a:endParaRPr lang="en-US" sz="2800" dirty="0"/>
          </a:p>
          <a:p>
            <a:pPr lvl="0"/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260649"/>
            <a:ext cx="2501365" cy="5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2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 descr="C:\Users\Kåre\Desktop\Billeder Italien\Nye\P 6 okt 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69" y="1938117"/>
            <a:ext cx="3363205" cy="41551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da-DK" sz="4000" b="1" dirty="0"/>
              <a:t/>
            </a:r>
            <a:br>
              <a:rPr lang="en-US" altLang="da-DK" sz="4000" b="1" dirty="0"/>
            </a:br>
            <a:r>
              <a:rPr lang="en-US" altLang="da-DK" sz="4000" b="1" dirty="0"/>
              <a:t>All newer road vehicles have filters </a:t>
            </a:r>
            <a:endParaRPr lang="da-DK" altLang="da-DK" sz="4000" b="1" dirty="0"/>
          </a:p>
        </p:txBody>
      </p:sp>
      <p:pic>
        <p:nvPicPr>
          <p:cNvPr id="2052" name="Picture 5" descr="P106042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347" y="1916832"/>
            <a:ext cx="1986810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347" y="4213926"/>
            <a:ext cx="1986810" cy="252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1259632" y="5362490"/>
            <a:ext cx="984880" cy="47675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260649"/>
            <a:ext cx="2501365" cy="5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>
            <a:off x="3491880" y="4221088"/>
            <a:ext cx="1827876" cy="47675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boks 12"/>
          <p:cNvSpPr txBox="1"/>
          <p:nvPr/>
        </p:nvSpPr>
        <p:spPr>
          <a:xfrm>
            <a:off x="6444208" y="4964975"/>
            <a:ext cx="237626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Piombino</a:t>
            </a:r>
          </a:p>
          <a:p>
            <a:r>
              <a:rPr lang="en-US" sz="2400" dirty="0"/>
              <a:t>Oct. 6</a:t>
            </a:r>
            <a:r>
              <a:rPr lang="en-US" sz="2400" baseline="30000" dirty="0"/>
              <a:t>th</a:t>
            </a:r>
            <a:r>
              <a:rPr lang="en-US" sz="2400" dirty="0"/>
              <a:t>, 2021 </a:t>
            </a:r>
          </a:p>
          <a:p>
            <a:r>
              <a:rPr lang="en-US" sz="2400" dirty="0"/>
              <a:t>Wind: 6-8 m/s.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6444208" y="1867758"/>
            <a:ext cx="2376264" cy="27853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dirty="0"/>
              <a:t>Ships have </a:t>
            </a:r>
            <a:r>
              <a:rPr lang="en-US" sz="2500" b="1" u="sng" dirty="0"/>
              <a:t>no </a:t>
            </a:r>
            <a:r>
              <a:rPr lang="en-US" sz="2500" dirty="0"/>
              <a:t>filters. A cruise ship (4,000 p.) at berth emits as many particles as 5,500 cars </a:t>
            </a:r>
            <a:r>
              <a:rPr lang="en-US" sz="2500" b="1" dirty="0"/>
              <a:t>per second</a:t>
            </a:r>
            <a:r>
              <a:rPr lang="en-US" sz="2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01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Measuring report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0" y="1639341"/>
            <a:ext cx="381642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Report with screening measurements from Italian port cities: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rgo.dk/wp-content/uploads/LIFE4MEDECA_Air-pollution-from-shipping-in-Italian-ports_IT.pdf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260649"/>
            <a:ext cx="2501365" cy="5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965292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113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Solutions for ship pollution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628801"/>
            <a:ext cx="8748464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In ports: </a:t>
            </a:r>
          </a:p>
          <a:p>
            <a:pPr marL="0" indent="0">
              <a:buNone/>
            </a:pPr>
            <a:r>
              <a:rPr lang="en-US" sz="2800" dirty="0"/>
              <a:t>Shore power for cruise ships, ferries, cargo ships, etc.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b="1" dirty="0"/>
              <a:t>At sea: </a:t>
            </a:r>
          </a:p>
          <a:p>
            <a:pPr marL="0" indent="0">
              <a:buNone/>
            </a:pPr>
            <a:r>
              <a:rPr lang="en-US" sz="2800" dirty="0"/>
              <a:t>Electric ferries – Great potential.</a:t>
            </a:r>
          </a:p>
          <a:p>
            <a:pPr marL="0" indent="0">
              <a:buNone/>
            </a:pPr>
            <a:r>
              <a:rPr lang="en-US" sz="2800" dirty="0"/>
              <a:t>Particulate filters for ships (removes &gt; 95%).</a:t>
            </a:r>
          </a:p>
          <a:p>
            <a:pPr marL="0" indent="0">
              <a:buNone/>
            </a:pPr>
            <a:r>
              <a:rPr lang="en-US" sz="2800" dirty="0"/>
              <a:t>Emission Control Areas (ECAs) limiting emissions:</a:t>
            </a:r>
          </a:p>
          <a:p>
            <a:pPr marL="0" indent="0">
              <a:buNone/>
            </a:pPr>
            <a:r>
              <a:rPr lang="en-US" sz="2800" dirty="0"/>
              <a:t>- SO</a:t>
            </a:r>
            <a:r>
              <a:rPr lang="en-US" sz="2800" baseline="-25000" dirty="0"/>
              <a:t>2</a:t>
            </a:r>
            <a:r>
              <a:rPr lang="en-US" sz="2800" dirty="0"/>
              <a:t> emissions will drop 80% immediately.</a:t>
            </a:r>
          </a:p>
          <a:p>
            <a:pPr marL="0" indent="0">
              <a:buNone/>
            </a:pPr>
            <a:r>
              <a:rPr lang="en-US" sz="2800" dirty="0"/>
              <a:t>- </a:t>
            </a:r>
            <a:r>
              <a:rPr lang="en-US" sz="2800" dirty="0" err="1"/>
              <a:t>NOx</a:t>
            </a:r>
            <a:r>
              <a:rPr lang="en-US" sz="2800" dirty="0"/>
              <a:t> emissions will drop 80% over 20-25 years.</a:t>
            </a:r>
          </a:p>
          <a:p>
            <a:pPr marL="0" indent="0">
              <a:buNone/>
            </a:pPr>
            <a:r>
              <a:rPr lang="en-US" sz="2800" dirty="0"/>
              <a:t>- Particle emissions will drop significantly and immediately.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260649"/>
            <a:ext cx="2501365" cy="5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8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dirty="0"/>
              <a:t/>
            </a:r>
            <a:br>
              <a:rPr lang="da-DK" dirty="0"/>
            </a:br>
            <a:r>
              <a:rPr lang="en-US" b="1" dirty="0"/>
              <a:t>With support from EU: </a:t>
            </a:r>
            <a:r>
              <a:rPr lang="da-DK" b="1" dirty="0"/>
              <a:t>LIFE4MEDECA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55576" y="1711349"/>
            <a:ext cx="77048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This presentation is part of the EU LIFE project: </a:t>
            </a:r>
            <a:r>
              <a:rPr lang="en-US" sz="2800" i="1" dirty="0"/>
              <a:t>LIFE4MEDECA</a:t>
            </a:r>
            <a:r>
              <a:rPr lang="en-US" sz="2800" dirty="0"/>
              <a:t> with the purpose </a:t>
            </a:r>
            <a:r>
              <a:rPr lang="en-GB" sz="2800" dirty="0"/>
              <a:t>to designate a Mediterranean Sea </a:t>
            </a:r>
            <a:r>
              <a:rPr lang="en-US" sz="2800" dirty="0"/>
              <a:t>Emission Control Area </a:t>
            </a:r>
            <a:r>
              <a:rPr lang="en-GB" sz="2800" dirty="0"/>
              <a:t>to reduce health hazardous and climate damaging emissions of air pollution from ships.</a:t>
            </a:r>
            <a:endParaRPr lang="da-DK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260649"/>
            <a:ext cx="2501365" cy="5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l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672408" cy="266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0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617</Words>
  <Application>Microsoft Office PowerPoint</Application>
  <PresentationFormat>Presentazione su schermo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Le Aree ECAs in Europa del Nord, impatto e prospettive</vt:lpstr>
      <vt:lpstr> Health effects of air pollution in Italy</vt:lpstr>
      <vt:lpstr> Emission control area in Northern Europe </vt:lpstr>
      <vt:lpstr> Measurements from Northern Europe</vt:lpstr>
      <vt:lpstr> Conclusions from Northern European ECA </vt:lpstr>
      <vt:lpstr> All newer road vehicles have filters </vt:lpstr>
      <vt:lpstr> Measuring report</vt:lpstr>
      <vt:lpstr> Solutions for ship pollution</vt:lpstr>
      <vt:lpstr> With support from EU: LIFE4MEDECA</vt:lpstr>
      <vt:lpstr>Presentazione standard di PowerPoint</vt:lpstr>
      <vt:lpstr>Presentazione standard di PowerPoint</vt:lpstr>
      <vt:lpstr> NOx from ships in Northern Europe</vt:lpstr>
      <vt:lpstr> Control and enforcement</vt:lpstr>
      <vt:lpstr> Shore power in Northern Europe</vt:lpstr>
      <vt:lpstr> Electric ferries in Denmark</vt:lpstr>
      <vt:lpstr>Shipping is poorly regulated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12226:  Air Pollution and Environmental effects</dc:title>
  <dc:creator>Kåre Press-Kristensen</dc:creator>
  <cp:lastModifiedBy>Anna Gerometta</cp:lastModifiedBy>
  <cp:revision>428</cp:revision>
  <cp:lastPrinted>2019-06-06T06:20:21Z</cp:lastPrinted>
  <dcterms:created xsi:type="dcterms:W3CDTF">2015-09-02T07:30:32Z</dcterms:created>
  <dcterms:modified xsi:type="dcterms:W3CDTF">2022-06-22T09:43:30Z</dcterms:modified>
</cp:coreProperties>
</file>