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2" r:id="rId4"/>
    <p:sldId id="264" r:id="rId5"/>
    <p:sldId id="265" r:id="rId6"/>
    <p:sldId id="266" r:id="rId7"/>
    <p:sldId id="267" r:id="rId8"/>
    <p:sldId id="268" r:id="rId9"/>
    <p:sldId id="269" r:id="rId10"/>
    <p:sldId id="270" r:id="rId11"/>
    <p:sldId id="271" r:id="rId12"/>
    <p:sldId id="272" r:id="rId13"/>
    <p:sldId id="273" r:id="rId14"/>
    <p:sldId id="279" r:id="rId15"/>
    <p:sldId id="280" r:id="rId16"/>
    <p:sldId id="263" r:id="rId17"/>
    <p:sldId id="276" r:id="rId18"/>
    <p:sldId id="278" r:id="rId19"/>
    <p:sldId id="274" r:id="rId20"/>
    <p:sldId id="275" r:id="rId21"/>
    <p:sldId id="277" r:id="rId22"/>
    <p:sldId id="260" r:id="rId23"/>
    <p:sldId id="281" r:id="rId24"/>
    <p:sldId id="261" r:id="rId25"/>
    <p:sldId id="282" r:id="rId26"/>
    <p:sldId id="283" r:id="rId27"/>
    <p:sldId id="284" r:id="rId2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843"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6F586AD-BAD0-49C5-8B03-DE0B32EEE1D6}" type="datetimeFigureOut">
              <a:rPr lang="it-IT" smtClean="0"/>
              <a:t>22/06/2022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1DE5739-14AD-4E70-B2D6-5626F3091639}" type="slidenum">
              <a:rPr lang="it-IT" smtClean="0"/>
              <a:t>‹N›</a:t>
            </a:fld>
            <a:endParaRPr lang="it-IT"/>
          </a:p>
        </p:txBody>
      </p:sp>
    </p:spTree>
    <p:extLst>
      <p:ext uri="{BB962C8B-B14F-4D97-AF65-F5344CB8AC3E}">
        <p14:creationId xmlns:p14="http://schemas.microsoft.com/office/powerpoint/2010/main" val="18626906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6F586AD-BAD0-49C5-8B03-DE0B32EEE1D6}" type="datetimeFigureOut">
              <a:rPr lang="it-IT" smtClean="0"/>
              <a:t>22/06/2022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1DE5739-14AD-4E70-B2D6-5626F3091639}" type="slidenum">
              <a:rPr lang="it-IT" smtClean="0"/>
              <a:t>‹N›</a:t>
            </a:fld>
            <a:endParaRPr lang="it-IT"/>
          </a:p>
        </p:txBody>
      </p:sp>
    </p:spTree>
    <p:extLst>
      <p:ext uri="{BB962C8B-B14F-4D97-AF65-F5344CB8AC3E}">
        <p14:creationId xmlns:p14="http://schemas.microsoft.com/office/powerpoint/2010/main" val="624516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6F586AD-BAD0-49C5-8B03-DE0B32EEE1D6}" type="datetimeFigureOut">
              <a:rPr lang="it-IT" smtClean="0"/>
              <a:t>22/06/2022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1DE5739-14AD-4E70-B2D6-5626F3091639}" type="slidenum">
              <a:rPr lang="it-IT" smtClean="0"/>
              <a:t>‹N›</a:t>
            </a:fld>
            <a:endParaRPr lang="it-IT"/>
          </a:p>
        </p:txBody>
      </p:sp>
    </p:spTree>
    <p:extLst>
      <p:ext uri="{BB962C8B-B14F-4D97-AF65-F5344CB8AC3E}">
        <p14:creationId xmlns:p14="http://schemas.microsoft.com/office/powerpoint/2010/main" val="1745118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6F586AD-BAD0-49C5-8B03-DE0B32EEE1D6}" type="datetimeFigureOut">
              <a:rPr lang="it-IT" smtClean="0"/>
              <a:t>22/06/2022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1DE5739-14AD-4E70-B2D6-5626F3091639}" type="slidenum">
              <a:rPr lang="it-IT" smtClean="0"/>
              <a:t>‹N›</a:t>
            </a:fld>
            <a:endParaRPr lang="it-IT"/>
          </a:p>
        </p:txBody>
      </p:sp>
    </p:spTree>
    <p:extLst>
      <p:ext uri="{BB962C8B-B14F-4D97-AF65-F5344CB8AC3E}">
        <p14:creationId xmlns:p14="http://schemas.microsoft.com/office/powerpoint/2010/main" val="4116025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16F586AD-BAD0-49C5-8B03-DE0B32EEE1D6}" type="datetimeFigureOut">
              <a:rPr lang="it-IT" smtClean="0"/>
              <a:t>22/06/2022</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1DE5739-14AD-4E70-B2D6-5626F3091639}" type="slidenum">
              <a:rPr lang="it-IT" smtClean="0"/>
              <a:t>‹N›</a:t>
            </a:fld>
            <a:endParaRPr lang="it-IT"/>
          </a:p>
        </p:txBody>
      </p:sp>
    </p:spTree>
    <p:extLst>
      <p:ext uri="{BB962C8B-B14F-4D97-AF65-F5344CB8AC3E}">
        <p14:creationId xmlns:p14="http://schemas.microsoft.com/office/powerpoint/2010/main" val="1395026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6F586AD-BAD0-49C5-8B03-DE0B32EEE1D6}" type="datetimeFigureOut">
              <a:rPr lang="it-IT" smtClean="0"/>
              <a:t>22/06/2022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1DE5739-14AD-4E70-B2D6-5626F3091639}" type="slidenum">
              <a:rPr lang="it-IT" smtClean="0"/>
              <a:t>‹N›</a:t>
            </a:fld>
            <a:endParaRPr lang="it-IT"/>
          </a:p>
        </p:txBody>
      </p:sp>
    </p:spTree>
    <p:extLst>
      <p:ext uri="{BB962C8B-B14F-4D97-AF65-F5344CB8AC3E}">
        <p14:creationId xmlns:p14="http://schemas.microsoft.com/office/powerpoint/2010/main" val="3780496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6F586AD-BAD0-49C5-8B03-DE0B32EEE1D6}" type="datetimeFigureOut">
              <a:rPr lang="it-IT" smtClean="0"/>
              <a:t>22/06/2022</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1DE5739-14AD-4E70-B2D6-5626F3091639}" type="slidenum">
              <a:rPr lang="it-IT" smtClean="0"/>
              <a:t>‹N›</a:t>
            </a:fld>
            <a:endParaRPr lang="it-IT"/>
          </a:p>
        </p:txBody>
      </p:sp>
    </p:spTree>
    <p:extLst>
      <p:ext uri="{BB962C8B-B14F-4D97-AF65-F5344CB8AC3E}">
        <p14:creationId xmlns:p14="http://schemas.microsoft.com/office/powerpoint/2010/main" val="2131966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16F586AD-BAD0-49C5-8B03-DE0B32EEE1D6}" type="datetimeFigureOut">
              <a:rPr lang="it-IT" smtClean="0"/>
              <a:t>22/06/2022</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1DE5739-14AD-4E70-B2D6-5626F3091639}" type="slidenum">
              <a:rPr lang="it-IT" smtClean="0"/>
              <a:t>‹N›</a:t>
            </a:fld>
            <a:endParaRPr lang="it-IT"/>
          </a:p>
        </p:txBody>
      </p:sp>
    </p:spTree>
    <p:extLst>
      <p:ext uri="{BB962C8B-B14F-4D97-AF65-F5344CB8AC3E}">
        <p14:creationId xmlns:p14="http://schemas.microsoft.com/office/powerpoint/2010/main" val="4121024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6F586AD-BAD0-49C5-8B03-DE0B32EEE1D6}" type="datetimeFigureOut">
              <a:rPr lang="it-IT" smtClean="0"/>
              <a:t>22/06/2022</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1DE5739-14AD-4E70-B2D6-5626F3091639}" type="slidenum">
              <a:rPr lang="it-IT" smtClean="0"/>
              <a:t>‹N›</a:t>
            </a:fld>
            <a:endParaRPr lang="it-IT"/>
          </a:p>
        </p:txBody>
      </p:sp>
    </p:spTree>
    <p:extLst>
      <p:ext uri="{BB962C8B-B14F-4D97-AF65-F5344CB8AC3E}">
        <p14:creationId xmlns:p14="http://schemas.microsoft.com/office/powerpoint/2010/main" val="2106128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16F586AD-BAD0-49C5-8B03-DE0B32EEE1D6}" type="datetimeFigureOut">
              <a:rPr lang="it-IT" smtClean="0"/>
              <a:t>22/06/2022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1DE5739-14AD-4E70-B2D6-5626F3091639}" type="slidenum">
              <a:rPr lang="it-IT" smtClean="0"/>
              <a:t>‹N›</a:t>
            </a:fld>
            <a:endParaRPr lang="it-IT"/>
          </a:p>
        </p:txBody>
      </p:sp>
    </p:spTree>
    <p:extLst>
      <p:ext uri="{BB962C8B-B14F-4D97-AF65-F5344CB8AC3E}">
        <p14:creationId xmlns:p14="http://schemas.microsoft.com/office/powerpoint/2010/main" val="7261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16F586AD-BAD0-49C5-8B03-DE0B32EEE1D6}" type="datetimeFigureOut">
              <a:rPr lang="it-IT" smtClean="0"/>
              <a:t>22/06/2022</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1DE5739-14AD-4E70-B2D6-5626F3091639}" type="slidenum">
              <a:rPr lang="it-IT" smtClean="0"/>
              <a:t>‹N›</a:t>
            </a:fld>
            <a:endParaRPr lang="it-IT"/>
          </a:p>
        </p:txBody>
      </p:sp>
    </p:spTree>
    <p:extLst>
      <p:ext uri="{BB962C8B-B14F-4D97-AF65-F5344CB8AC3E}">
        <p14:creationId xmlns:p14="http://schemas.microsoft.com/office/powerpoint/2010/main" val="3705916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586AD-BAD0-49C5-8B03-DE0B32EEE1D6}" type="datetimeFigureOut">
              <a:rPr lang="it-IT" smtClean="0"/>
              <a:t>22/06/2022</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DE5739-14AD-4E70-B2D6-5626F3091639}" type="slidenum">
              <a:rPr lang="it-IT" smtClean="0"/>
              <a:t>‹N›</a:t>
            </a:fld>
            <a:endParaRPr lang="it-IT"/>
          </a:p>
        </p:txBody>
      </p:sp>
    </p:spTree>
    <p:extLst>
      <p:ext uri="{BB962C8B-B14F-4D97-AF65-F5344CB8AC3E}">
        <p14:creationId xmlns:p14="http://schemas.microsoft.com/office/powerpoint/2010/main" val="354178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755" y="194723"/>
            <a:ext cx="11174046" cy="1495966"/>
          </a:xfrm>
          <a:ln>
            <a:noFill/>
          </a:ln>
        </p:spPr>
        <p:txBody>
          <a:bodyPr>
            <a:noAutofit/>
          </a:bodyPr>
          <a:lstStyle/>
          <a:p>
            <a:pPr>
              <a:lnSpc>
                <a:spcPct val="107000"/>
              </a:lnSpc>
              <a:spcAft>
                <a:spcPts val="800"/>
              </a:spcAft>
            </a:pPr>
            <a:r>
              <a:rPr lang="it-IT" sz="4800" b="1" i="1" dirty="0" smtClean="0">
                <a:solidFill>
                  <a:srgbClr val="1F4E79"/>
                </a:solidFill>
                <a:latin typeface="Arial" panose="020B0604020202020204" pitchFamily="34" charset="0"/>
                <a:ea typeface="Calibri" panose="020F0502020204030204" pitchFamily="34" charset="0"/>
                <a:cs typeface="Times New Roman" panose="02020603050405020304" pitchFamily="18" charset="0"/>
              </a:rPr>
              <a:t/>
            </a:r>
            <a:br>
              <a:rPr lang="it-IT" sz="4800" b="1" i="1" dirty="0" smtClean="0">
                <a:solidFill>
                  <a:srgbClr val="1F4E79"/>
                </a:solidFill>
                <a:latin typeface="Arial" panose="020B0604020202020204" pitchFamily="34" charset="0"/>
                <a:ea typeface="Calibri" panose="020F0502020204030204" pitchFamily="34" charset="0"/>
                <a:cs typeface="Times New Roman" panose="02020603050405020304" pitchFamily="18" charset="0"/>
              </a:rPr>
            </a:br>
            <a:r>
              <a:rPr lang="it-IT" sz="6600" b="1" i="1" dirty="0" smtClean="0">
                <a:solidFill>
                  <a:srgbClr val="1F4E79"/>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Verso </a:t>
            </a:r>
            <a:r>
              <a:rPr lang="it-IT" sz="6600" b="1" i="1" dirty="0">
                <a:solidFill>
                  <a:srgbClr val="1F4E79"/>
                </a:solidFill>
                <a:effectLst>
                  <a:outerShdw blurRad="38100" dist="38100" dir="2700000" algn="tl">
                    <a:srgbClr val="000000">
                      <a:alpha val="43137"/>
                    </a:srgbClr>
                  </a:outerShdw>
                </a:effectLst>
                <a:latin typeface="+mn-lt"/>
                <a:ea typeface="Calibri" panose="020F0502020204030204" pitchFamily="34" charset="0"/>
                <a:cs typeface="Times New Roman" panose="02020603050405020304" pitchFamily="18" charset="0"/>
              </a:rPr>
              <a:t>l’Area ECA Mediterranea</a:t>
            </a:r>
            <a:r>
              <a:rPr lang="it-IT" sz="5800" dirty="0" smtClean="0">
                <a:effectLst/>
                <a:latin typeface="Calibri" panose="020F0502020204030204" pitchFamily="34" charset="0"/>
                <a:ea typeface="Calibri" panose="020F0502020204030204" pitchFamily="34" charset="0"/>
                <a:cs typeface="Times New Roman" panose="02020603050405020304" pitchFamily="18" charset="0"/>
              </a:rPr>
              <a:t/>
            </a:r>
            <a:br>
              <a:rPr lang="it-IT" sz="5800" dirty="0" smtClean="0">
                <a:effectLst/>
                <a:latin typeface="Calibri" panose="020F0502020204030204" pitchFamily="34" charset="0"/>
                <a:ea typeface="Calibri" panose="020F0502020204030204" pitchFamily="34" charset="0"/>
                <a:cs typeface="Times New Roman" panose="02020603050405020304" pitchFamily="18" charset="0"/>
              </a:rPr>
            </a:br>
            <a:endParaRPr lang="it-IT" sz="5800" dirty="0"/>
          </a:p>
        </p:txBody>
      </p:sp>
      <p:pic>
        <p:nvPicPr>
          <p:cNvPr id="7" name="Segnaposto contenuto 6"/>
          <p:cNvPicPr>
            <a:picLocks noGrp="1" noChangeAspect="1"/>
          </p:cNvPicPr>
          <p:nvPr>
            <p:ph idx="1"/>
          </p:nvPr>
        </p:nvPicPr>
        <p:blipFill>
          <a:blip r:embed="rId2"/>
          <a:stretch>
            <a:fillRect/>
          </a:stretch>
        </p:blipFill>
        <p:spPr>
          <a:xfrm>
            <a:off x="333579" y="6107398"/>
            <a:ext cx="8872943" cy="750602"/>
          </a:xfrm>
          <a:prstGeom prst="rect">
            <a:avLst/>
          </a:prstGeom>
        </p:spPr>
      </p:pic>
      <p:sp>
        <p:nvSpPr>
          <p:cNvPr id="9" name="CasellaDiTesto 8"/>
          <p:cNvSpPr txBox="1"/>
          <p:nvPr/>
        </p:nvSpPr>
        <p:spPr>
          <a:xfrm>
            <a:off x="85969" y="2243014"/>
            <a:ext cx="5963139" cy="2677656"/>
          </a:xfrm>
          <a:prstGeom prst="rect">
            <a:avLst/>
          </a:prstGeom>
          <a:noFill/>
        </p:spPr>
        <p:txBody>
          <a:bodyPr wrap="square" rtlCol="0">
            <a:spAutoFit/>
          </a:bodyPr>
          <a:lstStyle/>
          <a:p>
            <a:r>
              <a:rPr lang="it-IT" sz="3600" b="1" i="1" dirty="0">
                <a:solidFill>
                  <a:srgbClr val="1F4E79"/>
                </a:solidFill>
                <a:ea typeface="Calibri" panose="020F0502020204030204" pitchFamily="34" charset="0"/>
              </a:rPr>
              <a:t>Roma, 22 Giugno </a:t>
            </a:r>
            <a:r>
              <a:rPr lang="it-IT" sz="3600" b="1" i="1" dirty="0" smtClean="0">
                <a:solidFill>
                  <a:srgbClr val="1F4E79"/>
                </a:solidFill>
                <a:ea typeface="Calibri" panose="020F0502020204030204" pitchFamily="34" charset="0"/>
              </a:rPr>
              <a:t>2022</a:t>
            </a:r>
          </a:p>
          <a:p>
            <a:endParaRPr lang="it-IT" sz="3600" b="1" i="1" dirty="0">
              <a:solidFill>
                <a:srgbClr val="1F4E79"/>
              </a:solidFill>
            </a:endParaRPr>
          </a:p>
          <a:p>
            <a:r>
              <a:rPr lang="it-IT" sz="3600" b="1" i="1" dirty="0">
                <a:solidFill>
                  <a:schemeClr val="accent1">
                    <a:lumMod val="50000"/>
                  </a:schemeClr>
                </a:solidFill>
              </a:rPr>
              <a:t>Parlamento Europeo - </a:t>
            </a:r>
            <a:r>
              <a:rPr lang="it-IT" sz="3600" b="1" i="1" dirty="0" smtClean="0">
                <a:solidFill>
                  <a:schemeClr val="accent1">
                    <a:lumMod val="50000"/>
                  </a:schemeClr>
                </a:solidFill>
              </a:rPr>
              <a:t>Roma</a:t>
            </a:r>
          </a:p>
          <a:p>
            <a:endParaRPr lang="it-IT" sz="3600" b="1" dirty="0">
              <a:solidFill>
                <a:schemeClr val="accent1">
                  <a:lumMod val="50000"/>
                </a:schemeClr>
              </a:solidFill>
            </a:endParaRPr>
          </a:p>
          <a:p>
            <a:endParaRPr lang="it-IT" sz="2400" dirty="0">
              <a:solidFill>
                <a:schemeClr val="accent1">
                  <a:lumMod val="50000"/>
                </a:schemeClr>
              </a:solidFill>
            </a:endParaRPr>
          </a:p>
        </p:txBody>
      </p:sp>
      <p:pic>
        <p:nvPicPr>
          <p:cNvPr id="13" name="Immagine 12"/>
          <p:cNvPicPr>
            <a:picLocks noChangeAspect="1"/>
          </p:cNvPicPr>
          <p:nvPr/>
        </p:nvPicPr>
        <p:blipFill rotWithShape="1">
          <a:blip r:embed="rId3">
            <a:extLst>
              <a:ext uri="{28A0092B-C50C-407E-A947-70E740481C1C}">
                <a14:useLocalDpi xmlns:a14="http://schemas.microsoft.com/office/drawing/2010/main" val="0"/>
              </a:ext>
            </a:extLst>
          </a:blip>
          <a:srcRect l="-353" t="25342"/>
          <a:stretch/>
        </p:blipFill>
        <p:spPr>
          <a:xfrm>
            <a:off x="6112121" y="1227015"/>
            <a:ext cx="4936880" cy="4790649"/>
          </a:xfrm>
          <a:prstGeom prst="rect">
            <a:avLst/>
          </a:prstGeom>
        </p:spPr>
      </p:pic>
    </p:spTree>
    <p:extLst>
      <p:ext uri="{BB962C8B-B14F-4D97-AF65-F5344CB8AC3E}">
        <p14:creationId xmlns:p14="http://schemas.microsoft.com/office/powerpoint/2010/main" val="423512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a:stretch>
            <a:fillRect/>
          </a:stretch>
        </p:blipFill>
        <p:spPr>
          <a:xfrm>
            <a:off x="578338" y="839665"/>
            <a:ext cx="11245784" cy="5277433"/>
          </a:xfrm>
          <a:prstGeom prst="rect">
            <a:avLst/>
          </a:prstGeom>
        </p:spPr>
      </p:pic>
      <p:sp>
        <p:nvSpPr>
          <p:cNvPr id="2" name="Titolo 1"/>
          <p:cNvSpPr>
            <a:spLocks noGrp="1"/>
          </p:cNvSpPr>
          <p:nvPr>
            <p:ph type="title"/>
          </p:nvPr>
        </p:nvSpPr>
        <p:spPr>
          <a:xfrm>
            <a:off x="492369" y="468922"/>
            <a:ext cx="10902462" cy="640863"/>
          </a:xfrm>
          <a:ln>
            <a:noFill/>
          </a:ln>
        </p:spPr>
        <p:txBody>
          <a:bodyPr>
            <a:noAutofit/>
          </a:bodyPr>
          <a:lstStyle/>
          <a:p>
            <a:pPr algn="ctr"/>
            <a:r>
              <a:rPr lang="it-IT" sz="3600" b="1" dirty="0" smtClean="0">
                <a:solidFill>
                  <a:schemeClr val="accent1">
                    <a:lumMod val="50000"/>
                  </a:schemeClr>
                </a:solidFill>
                <a:latin typeface="+mn-lt"/>
              </a:rPr>
              <a:t>Riduzione precipitazioni di PM post SECA</a:t>
            </a:r>
            <a:endParaRPr lang="it-IT" sz="3600" b="1" dirty="0">
              <a:solidFill>
                <a:schemeClr val="accent1">
                  <a:lumMod val="50000"/>
                </a:schemeClr>
              </a:solidFill>
              <a:latin typeface="+mn-lt"/>
            </a:endParaRPr>
          </a:p>
        </p:txBody>
      </p:sp>
      <p:pic>
        <p:nvPicPr>
          <p:cNvPr id="7" name="Segnaposto contenuto 6"/>
          <p:cNvPicPr>
            <a:picLocks noGrp="1" noChangeAspect="1"/>
          </p:cNvPicPr>
          <p:nvPr>
            <p:ph idx="1"/>
          </p:nvPr>
        </p:nvPicPr>
        <p:blipFill>
          <a:blip r:embed="rId3"/>
          <a:stretch>
            <a:fillRect/>
          </a:stretch>
        </p:blipFill>
        <p:spPr>
          <a:xfrm>
            <a:off x="333579" y="6107398"/>
            <a:ext cx="8872943" cy="750602"/>
          </a:xfrm>
          <a:prstGeom prst="rect">
            <a:avLst/>
          </a:prstGeom>
        </p:spPr>
      </p:pic>
      <p:sp>
        <p:nvSpPr>
          <p:cNvPr id="6" name="Rettangolo 5"/>
          <p:cNvSpPr/>
          <p:nvPr/>
        </p:nvSpPr>
        <p:spPr>
          <a:xfrm>
            <a:off x="9315938" y="5470768"/>
            <a:ext cx="1893747" cy="646331"/>
          </a:xfrm>
          <a:prstGeom prst="rect">
            <a:avLst/>
          </a:prstGeom>
        </p:spPr>
        <p:txBody>
          <a:bodyPr wrap="square">
            <a:spAutoFit/>
          </a:bodyPr>
          <a:lstStyle/>
          <a:p>
            <a:r>
              <a:rPr lang="it-IT" dirty="0">
                <a:solidFill>
                  <a:srgbClr val="000000"/>
                </a:solidFill>
                <a:latin typeface="Times New Roman" panose="02020603050405020304" pitchFamily="18" charset="0"/>
              </a:rPr>
              <a:t>UNEP/MED IG.25/L.2/Add.14 </a:t>
            </a:r>
            <a:endParaRPr lang="it-IT" dirty="0"/>
          </a:p>
        </p:txBody>
      </p:sp>
    </p:spTree>
    <p:extLst>
      <p:ext uri="{BB962C8B-B14F-4D97-AF65-F5344CB8AC3E}">
        <p14:creationId xmlns:p14="http://schemas.microsoft.com/office/powerpoint/2010/main" val="2632763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785383" y="922215"/>
            <a:ext cx="10609448" cy="5008006"/>
          </a:xfrm>
          <a:prstGeom prst="rect">
            <a:avLst/>
          </a:prstGeom>
        </p:spPr>
      </p:pic>
      <p:sp>
        <p:nvSpPr>
          <p:cNvPr id="2" name="Titolo 1"/>
          <p:cNvSpPr>
            <a:spLocks noGrp="1"/>
          </p:cNvSpPr>
          <p:nvPr>
            <p:ph type="title"/>
          </p:nvPr>
        </p:nvSpPr>
        <p:spPr>
          <a:xfrm>
            <a:off x="492369" y="468922"/>
            <a:ext cx="10902462" cy="640863"/>
          </a:xfrm>
          <a:ln>
            <a:noFill/>
          </a:ln>
        </p:spPr>
        <p:txBody>
          <a:bodyPr>
            <a:noAutofit/>
          </a:bodyPr>
          <a:lstStyle/>
          <a:p>
            <a:pPr algn="ctr"/>
            <a:r>
              <a:rPr lang="it-IT" sz="3600" b="1" dirty="0" smtClean="0">
                <a:solidFill>
                  <a:schemeClr val="accent1">
                    <a:lumMod val="50000"/>
                  </a:schemeClr>
                </a:solidFill>
                <a:latin typeface="+mn-lt"/>
              </a:rPr>
              <a:t>Incremento visibilità post SECA</a:t>
            </a:r>
            <a:endParaRPr lang="it-IT" sz="3600" b="1" dirty="0">
              <a:solidFill>
                <a:schemeClr val="accent1">
                  <a:lumMod val="50000"/>
                </a:schemeClr>
              </a:solidFill>
              <a:latin typeface="+mn-lt"/>
            </a:endParaRPr>
          </a:p>
        </p:txBody>
      </p:sp>
      <p:pic>
        <p:nvPicPr>
          <p:cNvPr id="7" name="Segnaposto contenuto 6"/>
          <p:cNvPicPr>
            <a:picLocks noGrp="1" noChangeAspect="1"/>
          </p:cNvPicPr>
          <p:nvPr>
            <p:ph idx="1"/>
          </p:nvPr>
        </p:nvPicPr>
        <p:blipFill>
          <a:blip r:embed="rId3"/>
          <a:stretch>
            <a:fillRect/>
          </a:stretch>
        </p:blipFill>
        <p:spPr>
          <a:xfrm>
            <a:off x="333579" y="6107398"/>
            <a:ext cx="8872943" cy="750602"/>
          </a:xfrm>
          <a:prstGeom prst="rect">
            <a:avLst/>
          </a:prstGeom>
        </p:spPr>
      </p:pic>
      <p:sp>
        <p:nvSpPr>
          <p:cNvPr id="6" name="Rettangolo 5"/>
          <p:cNvSpPr/>
          <p:nvPr/>
        </p:nvSpPr>
        <p:spPr>
          <a:xfrm>
            <a:off x="9315938" y="5470768"/>
            <a:ext cx="1893747" cy="646331"/>
          </a:xfrm>
          <a:prstGeom prst="rect">
            <a:avLst/>
          </a:prstGeom>
        </p:spPr>
        <p:txBody>
          <a:bodyPr wrap="square">
            <a:spAutoFit/>
          </a:bodyPr>
          <a:lstStyle/>
          <a:p>
            <a:r>
              <a:rPr lang="it-IT" dirty="0">
                <a:solidFill>
                  <a:srgbClr val="000000"/>
                </a:solidFill>
                <a:latin typeface="Times New Roman" panose="02020603050405020304" pitchFamily="18" charset="0"/>
              </a:rPr>
              <a:t>UNEP/MED IG.25/L.2/Add.14 </a:t>
            </a:r>
            <a:endParaRPr lang="it-IT" dirty="0"/>
          </a:p>
        </p:txBody>
      </p:sp>
    </p:spTree>
    <p:extLst>
      <p:ext uri="{BB962C8B-B14F-4D97-AF65-F5344CB8AC3E}">
        <p14:creationId xmlns:p14="http://schemas.microsoft.com/office/powerpoint/2010/main" val="12803875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2369" y="468922"/>
            <a:ext cx="10902462" cy="640863"/>
          </a:xfrm>
          <a:ln>
            <a:noFill/>
          </a:ln>
        </p:spPr>
        <p:txBody>
          <a:bodyPr>
            <a:noAutofit/>
          </a:bodyPr>
          <a:lstStyle/>
          <a:p>
            <a:pPr algn="ctr"/>
            <a:r>
              <a:rPr lang="it-IT" sz="3600" b="1" dirty="0" smtClean="0">
                <a:solidFill>
                  <a:schemeClr val="accent1">
                    <a:lumMod val="50000"/>
                  </a:schemeClr>
                </a:solidFill>
                <a:latin typeface="+mn-lt"/>
              </a:rPr>
              <a:t>Benefici ambientali derivanti dalla SECA</a:t>
            </a:r>
            <a:endParaRPr lang="it-IT" sz="3600" b="1" dirty="0">
              <a:solidFill>
                <a:schemeClr val="accent1">
                  <a:lumMod val="50000"/>
                </a:schemeClr>
              </a:solidFill>
              <a:latin typeface="+mn-lt"/>
            </a:endParaRPr>
          </a:p>
        </p:txBody>
      </p:sp>
      <p:pic>
        <p:nvPicPr>
          <p:cNvPr id="7" name="Segnaposto contenuto 6"/>
          <p:cNvPicPr>
            <a:picLocks noGrp="1" noChangeAspect="1"/>
          </p:cNvPicPr>
          <p:nvPr>
            <p:ph idx="1"/>
          </p:nvPr>
        </p:nvPicPr>
        <p:blipFill>
          <a:blip r:embed="rId2"/>
          <a:stretch>
            <a:fillRect/>
          </a:stretch>
        </p:blipFill>
        <p:spPr>
          <a:xfrm>
            <a:off x="333579" y="6107398"/>
            <a:ext cx="8872943" cy="750602"/>
          </a:xfrm>
          <a:prstGeom prst="rect">
            <a:avLst/>
          </a:prstGeom>
        </p:spPr>
      </p:pic>
      <p:sp>
        <p:nvSpPr>
          <p:cNvPr id="6" name="Rettangolo 5"/>
          <p:cNvSpPr/>
          <p:nvPr/>
        </p:nvSpPr>
        <p:spPr>
          <a:xfrm>
            <a:off x="9315938" y="5470768"/>
            <a:ext cx="1893747" cy="646331"/>
          </a:xfrm>
          <a:prstGeom prst="rect">
            <a:avLst/>
          </a:prstGeom>
        </p:spPr>
        <p:txBody>
          <a:bodyPr wrap="square">
            <a:spAutoFit/>
          </a:bodyPr>
          <a:lstStyle/>
          <a:p>
            <a:r>
              <a:rPr lang="it-IT" dirty="0">
                <a:solidFill>
                  <a:srgbClr val="000000"/>
                </a:solidFill>
                <a:latin typeface="Times New Roman" panose="02020603050405020304" pitchFamily="18" charset="0"/>
              </a:rPr>
              <a:t>UNEP/MED IG.25/L.2/Add.14 </a:t>
            </a:r>
            <a:endParaRPr lang="it-IT" dirty="0"/>
          </a:p>
        </p:txBody>
      </p:sp>
      <p:pic>
        <p:nvPicPr>
          <p:cNvPr id="3" name="Immagine 2"/>
          <p:cNvPicPr>
            <a:picLocks noChangeAspect="1"/>
          </p:cNvPicPr>
          <p:nvPr/>
        </p:nvPicPr>
        <p:blipFill>
          <a:blip r:embed="rId3"/>
          <a:stretch>
            <a:fillRect/>
          </a:stretch>
        </p:blipFill>
        <p:spPr>
          <a:xfrm>
            <a:off x="333579" y="1391139"/>
            <a:ext cx="11375979" cy="3726949"/>
          </a:xfrm>
          <a:prstGeom prst="rect">
            <a:avLst/>
          </a:prstGeom>
        </p:spPr>
      </p:pic>
    </p:spTree>
    <p:extLst>
      <p:ext uri="{BB962C8B-B14F-4D97-AF65-F5344CB8AC3E}">
        <p14:creationId xmlns:p14="http://schemas.microsoft.com/office/powerpoint/2010/main" val="402665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236850" y="1219201"/>
            <a:ext cx="10103273" cy="4594674"/>
          </a:xfrm>
          <a:prstGeom prst="rect">
            <a:avLst/>
          </a:prstGeom>
        </p:spPr>
      </p:pic>
      <p:sp>
        <p:nvSpPr>
          <p:cNvPr id="2" name="Titolo 1"/>
          <p:cNvSpPr>
            <a:spLocks noGrp="1"/>
          </p:cNvSpPr>
          <p:nvPr>
            <p:ph type="title"/>
          </p:nvPr>
        </p:nvSpPr>
        <p:spPr>
          <a:xfrm>
            <a:off x="492369" y="468922"/>
            <a:ext cx="10902462" cy="640863"/>
          </a:xfrm>
          <a:ln>
            <a:noFill/>
          </a:ln>
        </p:spPr>
        <p:txBody>
          <a:bodyPr>
            <a:noAutofit/>
          </a:bodyPr>
          <a:lstStyle/>
          <a:p>
            <a:pPr algn="ctr"/>
            <a:r>
              <a:rPr lang="it-IT" sz="3600" b="1" dirty="0" smtClean="0">
                <a:solidFill>
                  <a:schemeClr val="accent1">
                    <a:lumMod val="50000"/>
                  </a:schemeClr>
                </a:solidFill>
                <a:latin typeface="+mn-lt"/>
              </a:rPr>
              <a:t>Risparmio in salute derivante dall’adozione della SECA</a:t>
            </a:r>
            <a:endParaRPr lang="it-IT" sz="3600" b="1" dirty="0">
              <a:solidFill>
                <a:schemeClr val="accent1">
                  <a:lumMod val="50000"/>
                </a:schemeClr>
              </a:solidFill>
              <a:latin typeface="+mn-lt"/>
            </a:endParaRPr>
          </a:p>
        </p:txBody>
      </p:sp>
      <p:pic>
        <p:nvPicPr>
          <p:cNvPr id="7" name="Segnaposto contenuto 6"/>
          <p:cNvPicPr>
            <a:picLocks noGrp="1" noChangeAspect="1"/>
          </p:cNvPicPr>
          <p:nvPr>
            <p:ph idx="1"/>
          </p:nvPr>
        </p:nvPicPr>
        <p:blipFill>
          <a:blip r:embed="rId3"/>
          <a:stretch>
            <a:fillRect/>
          </a:stretch>
        </p:blipFill>
        <p:spPr>
          <a:xfrm>
            <a:off x="333579" y="6107398"/>
            <a:ext cx="8872943" cy="750602"/>
          </a:xfrm>
          <a:prstGeom prst="rect">
            <a:avLst/>
          </a:prstGeom>
        </p:spPr>
      </p:pic>
      <p:sp>
        <p:nvSpPr>
          <p:cNvPr id="6" name="Rettangolo 5"/>
          <p:cNvSpPr/>
          <p:nvPr/>
        </p:nvSpPr>
        <p:spPr>
          <a:xfrm>
            <a:off x="9315938" y="5470768"/>
            <a:ext cx="1893747" cy="646331"/>
          </a:xfrm>
          <a:prstGeom prst="rect">
            <a:avLst/>
          </a:prstGeom>
        </p:spPr>
        <p:txBody>
          <a:bodyPr wrap="square">
            <a:spAutoFit/>
          </a:bodyPr>
          <a:lstStyle/>
          <a:p>
            <a:r>
              <a:rPr lang="it-IT" dirty="0">
                <a:solidFill>
                  <a:srgbClr val="000000"/>
                </a:solidFill>
                <a:latin typeface="Times New Roman" panose="02020603050405020304" pitchFamily="18" charset="0"/>
              </a:rPr>
              <a:t>UNEP/MED IG.25/L.2/Add.14 </a:t>
            </a:r>
            <a:endParaRPr lang="it-IT" dirty="0"/>
          </a:p>
        </p:txBody>
      </p:sp>
    </p:spTree>
    <p:extLst>
      <p:ext uri="{BB962C8B-B14F-4D97-AF65-F5344CB8AC3E}">
        <p14:creationId xmlns:p14="http://schemas.microsoft.com/office/powerpoint/2010/main" val="1523096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2369" y="468922"/>
            <a:ext cx="10902462" cy="640863"/>
          </a:xfrm>
          <a:ln>
            <a:noFill/>
          </a:ln>
        </p:spPr>
        <p:txBody>
          <a:bodyPr>
            <a:noAutofit/>
          </a:bodyPr>
          <a:lstStyle/>
          <a:p>
            <a:pPr algn="ctr"/>
            <a:r>
              <a:rPr lang="it-IT" sz="3600" b="1" dirty="0" smtClean="0">
                <a:solidFill>
                  <a:schemeClr val="accent1">
                    <a:lumMod val="50000"/>
                  </a:schemeClr>
                </a:solidFill>
                <a:latin typeface="+mn-lt"/>
              </a:rPr>
              <a:t>Dicembre 2021</a:t>
            </a:r>
            <a:endParaRPr lang="it-IT" sz="3600" b="1" dirty="0">
              <a:solidFill>
                <a:schemeClr val="accent1">
                  <a:lumMod val="50000"/>
                </a:schemeClr>
              </a:solidFill>
              <a:latin typeface="+mn-lt"/>
            </a:endParaRPr>
          </a:p>
        </p:txBody>
      </p:sp>
      <p:pic>
        <p:nvPicPr>
          <p:cNvPr id="7" name="Segnaposto contenuto 6"/>
          <p:cNvPicPr>
            <a:picLocks noGrp="1" noChangeAspect="1"/>
          </p:cNvPicPr>
          <p:nvPr>
            <p:ph idx="1"/>
          </p:nvPr>
        </p:nvPicPr>
        <p:blipFill>
          <a:blip r:embed="rId2"/>
          <a:stretch>
            <a:fillRect/>
          </a:stretch>
        </p:blipFill>
        <p:spPr>
          <a:xfrm>
            <a:off x="333579" y="6107398"/>
            <a:ext cx="8872943" cy="750602"/>
          </a:xfrm>
          <a:prstGeom prst="rect">
            <a:avLst/>
          </a:prstGeom>
        </p:spPr>
      </p:pic>
      <p:sp>
        <p:nvSpPr>
          <p:cNvPr id="6" name="Rettangolo 5"/>
          <p:cNvSpPr/>
          <p:nvPr/>
        </p:nvSpPr>
        <p:spPr>
          <a:xfrm>
            <a:off x="9315938" y="5470768"/>
            <a:ext cx="1893747" cy="646331"/>
          </a:xfrm>
          <a:prstGeom prst="rect">
            <a:avLst/>
          </a:prstGeom>
        </p:spPr>
        <p:txBody>
          <a:bodyPr wrap="square">
            <a:spAutoFit/>
          </a:bodyPr>
          <a:lstStyle/>
          <a:p>
            <a:r>
              <a:rPr lang="it-IT" dirty="0">
                <a:solidFill>
                  <a:srgbClr val="000000"/>
                </a:solidFill>
                <a:latin typeface="Times New Roman" panose="02020603050405020304" pitchFamily="18" charset="0"/>
              </a:rPr>
              <a:t>UNEP/MED IG.25/L.2/Add.14 </a:t>
            </a:r>
            <a:endParaRPr lang="it-IT" dirty="0"/>
          </a:p>
        </p:txBody>
      </p:sp>
      <p:sp>
        <p:nvSpPr>
          <p:cNvPr id="8" name="Sottotitolo 2"/>
          <p:cNvSpPr txBox="1">
            <a:spLocks/>
          </p:cNvSpPr>
          <p:nvPr/>
        </p:nvSpPr>
        <p:spPr>
          <a:xfrm>
            <a:off x="812801" y="703385"/>
            <a:ext cx="9855200" cy="455441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it-IT" dirty="0" smtClean="0"/>
          </a:p>
          <a:p>
            <a:r>
              <a:rPr lang="it-IT" dirty="0" smtClean="0"/>
              <a:t> </a:t>
            </a:r>
            <a:r>
              <a:rPr lang="it-IT" b="1" dirty="0" err="1" smtClean="0"/>
              <a:t>Decision</a:t>
            </a:r>
            <a:r>
              <a:rPr lang="it-IT" b="1" dirty="0" smtClean="0"/>
              <a:t> IG.25/14 </a:t>
            </a:r>
            <a:endParaRPr lang="it-IT" dirty="0" smtClean="0"/>
          </a:p>
          <a:p>
            <a:r>
              <a:rPr lang="en-US" b="1" dirty="0" smtClean="0"/>
              <a:t>Designation of the Mediterranean Sea, as a whole1, as an Emission Control Area for Sulphur Oxides (Med SOX ECA) pursuant to MARPOL Annex VI </a:t>
            </a:r>
          </a:p>
          <a:p>
            <a:endParaRPr lang="it-IT" dirty="0"/>
          </a:p>
        </p:txBody>
      </p:sp>
      <p:sp>
        <p:nvSpPr>
          <p:cNvPr id="9" name="Titolo 1"/>
          <p:cNvSpPr txBox="1">
            <a:spLocks/>
          </p:cNvSpPr>
          <p:nvPr/>
        </p:nvSpPr>
        <p:spPr>
          <a:xfrm>
            <a:off x="695569" y="1547445"/>
            <a:ext cx="9972431" cy="51659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smtClean="0"/>
              <a:t>“</a:t>
            </a:r>
            <a:r>
              <a:rPr lang="en-US" sz="2000" i="1" dirty="0" smtClean="0"/>
              <a:t>This proposal shows that the designation of the proposed Med SOX ECA is supported by a demonstrated need to prevent, reduce, and control emissions of </a:t>
            </a:r>
            <a:r>
              <a:rPr lang="en-US" sz="2000" i="1" dirty="0" err="1" smtClean="0"/>
              <a:t>sulphur</a:t>
            </a:r>
            <a:r>
              <a:rPr lang="en-US" sz="2000" i="1" dirty="0" smtClean="0"/>
              <a:t> oxides and particulate matter from ships. Moreover, the adoption of the proposed Med SOX ECA will result in significant reductions in ambient levels of air pollution in the Mediterranean Sea, as a whole, and in the Mediterranean coastal States, which will achieve substantial benefits to human health and the environment</a:t>
            </a:r>
            <a:r>
              <a:rPr lang="en-US" sz="2000" dirty="0" smtClean="0"/>
              <a:t>.” 	</a:t>
            </a:r>
            <a:br>
              <a:rPr lang="en-US" sz="2000" dirty="0" smtClean="0"/>
            </a:br>
            <a:endParaRPr lang="it-IT" sz="2000" dirty="0"/>
          </a:p>
        </p:txBody>
      </p:sp>
    </p:spTree>
    <p:extLst>
      <p:ext uri="{BB962C8B-B14F-4D97-AF65-F5344CB8AC3E}">
        <p14:creationId xmlns:p14="http://schemas.microsoft.com/office/powerpoint/2010/main" val="4057857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p:cNvPicPr>
            <a:picLocks noGrp="1" noChangeAspect="1"/>
          </p:cNvPicPr>
          <p:nvPr>
            <p:ph idx="1"/>
          </p:nvPr>
        </p:nvPicPr>
        <p:blipFill>
          <a:blip r:embed="rId2"/>
          <a:stretch>
            <a:fillRect/>
          </a:stretch>
        </p:blipFill>
        <p:spPr>
          <a:xfrm>
            <a:off x="333579" y="6107398"/>
            <a:ext cx="8872943" cy="750602"/>
          </a:xfrm>
          <a:prstGeom prst="rect">
            <a:avLst/>
          </a:prstGeom>
        </p:spPr>
      </p:pic>
      <p:sp>
        <p:nvSpPr>
          <p:cNvPr id="6" name="Rettangolo 5"/>
          <p:cNvSpPr/>
          <p:nvPr/>
        </p:nvSpPr>
        <p:spPr>
          <a:xfrm>
            <a:off x="9315938" y="5470768"/>
            <a:ext cx="1893747" cy="646331"/>
          </a:xfrm>
          <a:prstGeom prst="rect">
            <a:avLst/>
          </a:prstGeom>
        </p:spPr>
        <p:txBody>
          <a:bodyPr wrap="square">
            <a:spAutoFit/>
          </a:bodyPr>
          <a:lstStyle/>
          <a:p>
            <a:r>
              <a:rPr lang="it-IT" dirty="0">
                <a:solidFill>
                  <a:srgbClr val="000000"/>
                </a:solidFill>
                <a:latin typeface="Times New Roman" panose="02020603050405020304" pitchFamily="18" charset="0"/>
              </a:rPr>
              <a:t>UNEP/MED IG.25/L.2/Add.14 </a:t>
            </a:r>
            <a:endParaRPr lang="it-IT" dirty="0"/>
          </a:p>
        </p:txBody>
      </p:sp>
      <p:pic>
        <p:nvPicPr>
          <p:cNvPr id="4" name="Immagine 3"/>
          <p:cNvPicPr>
            <a:picLocks noChangeAspect="1"/>
          </p:cNvPicPr>
          <p:nvPr/>
        </p:nvPicPr>
        <p:blipFill>
          <a:blip r:embed="rId3"/>
          <a:stretch>
            <a:fillRect/>
          </a:stretch>
        </p:blipFill>
        <p:spPr>
          <a:xfrm>
            <a:off x="489885" y="2213298"/>
            <a:ext cx="11134111" cy="3063631"/>
          </a:xfrm>
          <a:prstGeom prst="rect">
            <a:avLst/>
          </a:prstGeom>
        </p:spPr>
      </p:pic>
      <p:sp>
        <p:nvSpPr>
          <p:cNvPr id="5" name="Rettangolo 4"/>
          <p:cNvSpPr/>
          <p:nvPr/>
        </p:nvSpPr>
        <p:spPr>
          <a:xfrm>
            <a:off x="804985" y="320430"/>
            <a:ext cx="10957169" cy="1077218"/>
          </a:xfrm>
          <a:prstGeom prst="rect">
            <a:avLst/>
          </a:prstGeom>
        </p:spPr>
        <p:txBody>
          <a:bodyPr wrap="square">
            <a:spAutoFit/>
          </a:bodyPr>
          <a:lstStyle/>
          <a:p>
            <a:r>
              <a:rPr lang="en-US" sz="3200" b="1" dirty="0">
                <a:solidFill>
                  <a:schemeClr val="accent1">
                    <a:lumMod val="50000"/>
                  </a:schemeClr>
                </a:solidFill>
              </a:rPr>
              <a:t>Baseline and 2020 scenario criteria and greenhouse gas (GHG) pollution emissions </a:t>
            </a:r>
            <a:endParaRPr lang="it-IT" sz="3200" b="1" dirty="0">
              <a:solidFill>
                <a:schemeClr val="accent1">
                  <a:lumMod val="50000"/>
                </a:schemeClr>
              </a:solidFill>
            </a:endParaRPr>
          </a:p>
        </p:txBody>
      </p:sp>
      <p:sp>
        <p:nvSpPr>
          <p:cNvPr id="2" name="Ovale 1"/>
          <p:cNvSpPr/>
          <p:nvPr/>
        </p:nvSpPr>
        <p:spPr>
          <a:xfrm>
            <a:off x="9097108" y="4001477"/>
            <a:ext cx="1477107" cy="5158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a:off x="6533662" y="4001477"/>
            <a:ext cx="1266092" cy="5158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18928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3579" y="194724"/>
            <a:ext cx="10881498" cy="352354"/>
          </a:xfrm>
          <a:ln>
            <a:noFill/>
          </a:ln>
        </p:spPr>
        <p:txBody>
          <a:bodyPr>
            <a:noAutofit/>
          </a:bodyPr>
          <a:lstStyle/>
          <a:p>
            <a:r>
              <a:rPr lang="it-IT" sz="2800" b="1" dirty="0">
                <a:solidFill>
                  <a:schemeClr val="accent1">
                    <a:lumMod val="50000"/>
                  </a:schemeClr>
                </a:solidFill>
                <a:latin typeface="+mn-lt"/>
              </a:rPr>
              <a:t>1 gennaio – 31 luglio </a:t>
            </a:r>
            <a:r>
              <a:rPr lang="it-IT" sz="2800" b="1" dirty="0" smtClean="0">
                <a:solidFill>
                  <a:schemeClr val="accent1">
                    <a:lumMod val="50000"/>
                  </a:schemeClr>
                </a:solidFill>
                <a:latin typeface="+mn-lt"/>
              </a:rPr>
              <a:t>2020:  Media </a:t>
            </a:r>
            <a:r>
              <a:rPr lang="it-IT" sz="2800" b="1" dirty="0">
                <a:solidFill>
                  <a:schemeClr val="accent1">
                    <a:lumMod val="50000"/>
                  </a:schemeClr>
                </a:solidFill>
                <a:latin typeface="+mn-lt"/>
              </a:rPr>
              <a:t>NO2 da </a:t>
            </a:r>
            <a:r>
              <a:rPr lang="it-IT" sz="2800" b="1" dirty="0" smtClean="0">
                <a:solidFill>
                  <a:schemeClr val="accent1">
                    <a:lumMod val="50000"/>
                  </a:schemeClr>
                </a:solidFill>
                <a:latin typeface="+mn-lt"/>
              </a:rPr>
              <a:t>trasporto  </a:t>
            </a:r>
            <a:r>
              <a:rPr lang="it-IT" sz="2800" b="1" dirty="0">
                <a:solidFill>
                  <a:schemeClr val="accent1">
                    <a:lumMod val="50000"/>
                  </a:schemeClr>
                </a:solidFill>
                <a:latin typeface="+mn-lt"/>
              </a:rPr>
              <a:t>marittimo</a:t>
            </a:r>
          </a:p>
        </p:txBody>
      </p:sp>
      <p:pic>
        <p:nvPicPr>
          <p:cNvPr id="7" name="Segnaposto contenuto 6"/>
          <p:cNvPicPr>
            <a:picLocks noGrp="1" noChangeAspect="1"/>
          </p:cNvPicPr>
          <p:nvPr>
            <p:ph idx="1"/>
          </p:nvPr>
        </p:nvPicPr>
        <p:blipFill>
          <a:blip r:embed="rId2"/>
          <a:stretch>
            <a:fillRect/>
          </a:stretch>
        </p:blipFill>
        <p:spPr>
          <a:xfrm>
            <a:off x="333579" y="6107398"/>
            <a:ext cx="8872943" cy="750602"/>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2947" y="694908"/>
            <a:ext cx="7846646" cy="5547230"/>
          </a:xfrm>
          <a:prstGeom prst="rect">
            <a:avLst/>
          </a:prstGeom>
        </p:spPr>
      </p:pic>
      <p:sp>
        <p:nvSpPr>
          <p:cNvPr id="9" name="CasellaDiTesto 8"/>
          <p:cNvSpPr txBox="1"/>
          <p:nvPr/>
        </p:nvSpPr>
        <p:spPr>
          <a:xfrm>
            <a:off x="8979593" y="2883877"/>
            <a:ext cx="3092129" cy="2031325"/>
          </a:xfrm>
          <a:prstGeom prst="rect">
            <a:avLst/>
          </a:prstGeom>
          <a:noFill/>
        </p:spPr>
        <p:txBody>
          <a:bodyPr wrap="none" rtlCol="0">
            <a:spAutoFit/>
          </a:bodyPr>
          <a:lstStyle/>
          <a:p>
            <a:endParaRPr lang="it-IT" b="1" dirty="0">
              <a:solidFill>
                <a:schemeClr val="accent1">
                  <a:lumMod val="50000"/>
                </a:schemeClr>
              </a:solidFill>
            </a:endParaRPr>
          </a:p>
          <a:p>
            <a:endParaRPr lang="it-IT" b="1" dirty="0" smtClean="0">
              <a:solidFill>
                <a:schemeClr val="accent1">
                  <a:lumMod val="50000"/>
                </a:schemeClr>
              </a:solidFill>
            </a:endParaRPr>
          </a:p>
          <a:p>
            <a:endParaRPr lang="it-IT" b="1" dirty="0">
              <a:solidFill>
                <a:schemeClr val="accent1">
                  <a:lumMod val="50000"/>
                </a:schemeClr>
              </a:solidFill>
            </a:endParaRPr>
          </a:p>
          <a:p>
            <a:endParaRPr lang="it-IT" b="1" dirty="0" smtClean="0">
              <a:solidFill>
                <a:schemeClr val="accent1">
                  <a:lumMod val="50000"/>
                </a:schemeClr>
              </a:solidFill>
            </a:endParaRPr>
          </a:p>
          <a:p>
            <a:endParaRPr lang="it-IT" b="1" dirty="0" smtClean="0">
              <a:solidFill>
                <a:schemeClr val="accent1">
                  <a:lumMod val="50000"/>
                </a:schemeClr>
              </a:solidFill>
            </a:endParaRPr>
          </a:p>
          <a:p>
            <a:r>
              <a:rPr lang="it-IT" b="1" dirty="0" smtClean="0">
                <a:solidFill>
                  <a:schemeClr val="accent1">
                    <a:lumMod val="50000"/>
                  </a:schemeClr>
                </a:solidFill>
              </a:rPr>
              <a:t>European </a:t>
            </a:r>
            <a:r>
              <a:rPr lang="it-IT" b="1" dirty="0">
                <a:solidFill>
                  <a:schemeClr val="accent1">
                    <a:lumMod val="50000"/>
                  </a:schemeClr>
                </a:solidFill>
              </a:rPr>
              <a:t>Union, </a:t>
            </a:r>
            <a:endParaRPr lang="it-IT" b="1" dirty="0" smtClean="0">
              <a:solidFill>
                <a:schemeClr val="accent1">
                  <a:lumMod val="50000"/>
                </a:schemeClr>
              </a:solidFill>
            </a:endParaRPr>
          </a:p>
          <a:p>
            <a:r>
              <a:rPr lang="it-IT" b="1" dirty="0" err="1" smtClean="0">
                <a:solidFill>
                  <a:schemeClr val="accent1">
                    <a:lumMod val="50000"/>
                  </a:schemeClr>
                </a:solidFill>
              </a:rPr>
              <a:t>Copernicus</a:t>
            </a:r>
            <a:r>
              <a:rPr lang="it-IT" b="1" dirty="0" smtClean="0">
                <a:solidFill>
                  <a:schemeClr val="accent1">
                    <a:lumMod val="50000"/>
                  </a:schemeClr>
                </a:solidFill>
              </a:rPr>
              <a:t> </a:t>
            </a:r>
            <a:r>
              <a:rPr lang="it-IT" b="1" dirty="0" err="1">
                <a:solidFill>
                  <a:schemeClr val="accent1">
                    <a:lumMod val="50000"/>
                  </a:schemeClr>
                </a:solidFill>
              </a:rPr>
              <a:t>Sentinel</a:t>
            </a:r>
            <a:r>
              <a:rPr lang="it-IT" b="1" dirty="0">
                <a:solidFill>
                  <a:schemeClr val="accent1">
                    <a:lumMod val="50000"/>
                  </a:schemeClr>
                </a:solidFill>
              </a:rPr>
              <a:t>-X </a:t>
            </a:r>
            <a:r>
              <a:rPr lang="it-IT" b="1" dirty="0" err="1">
                <a:solidFill>
                  <a:schemeClr val="accent1">
                    <a:lumMod val="50000"/>
                  </a:schemeClr>
                </a:solidFill>
              </a:rPr>
              <a:t>imagery</a:t>
            </a:r>
            <a:endParaRPr lang="it-IT" dirty="0">
              <a:solidFill>
                <a:schemeClr val="accent1">
                  <a:lumMod val="50000"/>
                </a:schemeClr>
              </a:solidFill>
            </a:endParaRPr>
          </a:p>
        </p:txBody>
      </p:sp>
    </p:spTree>
    <p:extLst>
      <p:ext uri="{BB962C8B-B14F-4D97-AF65-F5344CB8AC3E}">
        <p14:creationId xmlns:p14="http://schemas.microsoft.com/office/powerpoint/2010/main" val="526316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3579" y="194724"/>
            <a:ext cx="10881498" cy="352354"/>
          </a:xfrm>
          <a:ln>
            <a:noFill/>
          </a:ln>
        </p:spPr>
        <p:txBody>
          <a:bodyPr>
            <a:noAutofit/>
          </a:bodyPr>
          <a:lstStyle/>
          <a:p>
            <a:pPr algn="ctr"/>
            <a:r>
              <a:rPr lang="it-IT" dirty="0"/>
              <a:t/>
            </a:r>
            <a:br>
              <a:rPr lang="it-IT" dirty="0"/>
            </a:br>
            <a:r>
              <a:rPr lang="it-IT" b="1" dirty="0" smtClean="0">
                <a:solidFill>
                  <a:schemeClr val="accent1">
                    <a:lumMod val="50000"/>
                  </a:schemeClr>
                </a:solidFill>
                <a:latin typeface="+mn-lt"/>
              </a:rPr>
              <a:t>Le emissioni </a:t>
            </a:r>
            <a:r>
              <a:rPr lang="en-US" b="1" dirty="0" err="1" smtClean="0">
                <a:solidFill>
                  <a:schemeClr val="accent1">
                    <a:lumMod val="50000"/>
                  </a:schemeClr>
                </a:solidFill>
                <a:latin typeface="+mn-lt"/>
              </a:rPr>
              <a:t>Nox</a:t>
            </a:r>
            <a:r>
              <a:rPr lang="en-US" b="1" dirty="0" smtClean="0">
                <a:solidFill>
                  <a:schemeClr val="accent1">
                    <a:lumMod val="50000"/>
                  </a:schemeClr>
                </a:solidFill>
                <a:latin typeface="+mn-lt"/>
              </a:rPr>
              <a:t> </a:t>
            </a:r>
            <a:r>
              <a:rPr lang="en-US" b="1" dirty="0" err="1" smtClean="0">
                <a:solidFill>
                  <a:schemeClr val="accent1">
                    <a:lumMod val="50000"/>
                  </a:schemeClr>
                </a:solidFill>
                <a:latin typeface="+mn-lt"/>
              </a:rPr>
              <a:t>nel</a:t>
            </a:r>
            <a:r>
              <a:rPr lang="en-US" b="1" dirty="0" smtClean="0">
                <a:solidFill>
                  <a:schemeClr val="accent1">
                    <a:lumMod val="50000"/>
                  </a:schemeClr>
                </a:solidFill>
                <a:latin typeface="+mn-lt"/>
              </a:rPr>
              <a:t> Mediterraneo</a:t>
            </a:r>
            <a:endParaRPr lang="it-IT" sz="2800" b="1" dirty="0">
              <a:solidFill>
                <a:schemeClr val="accent1">
                  <a:lumMod val="50000"/>
                </a:schemeClr>
              </a:solidFill>
              <a:latin typeface="+mn-lt"/>
            </a:endParaRPr>
          </a:p>
        </p:txBody>
      </p:sp>
      <p:pic>
        <p:nvPicPr>
          <p:cNvPr id="7" name="Segnaposto contenuto 6"/>
          <p:cNvPicPr>
            <a:picLocks noGrp="1" noChangeAspect="1"/>
          </p:cNvPicPr>
          <p:nvPr>
            <p:ph idx="1"/>
          </p:nvPr>
        </p:nvPicPr>
        <p:blipFill>
          <a:blip r:embed="rId2"/>
          <a:stretch>
            <a:fillRect/>
          </a:stretch>
        </p:blipFill>
        <p:spPr>
          <a:xfrm>
            <a:off x="333579" y="6107398"/>
            <a:ext cx="8872943" cy="750602"/>
          </a:xfrm>
          <a:prstGeom prst="rect">
            <a:avLst/>
          </a:prstGeom>
        </p:spPr>
      </p:pic>
      <p:sp>
        <p:nvSpPr>
          <p:cNvPr id="9" name="CasellaDiTesto 8"/>
          <p:cNvSpPr txBox="1"/>
          <p:nvPr/>
        </p:nvSpPr>
        <p:spPr>
          <a:xfrm>
            <a:off x="7963593" y="2915138"/>
            <a:ext cx="184731" cy="1477328"/>
          </a:xfrm>
          <a:prstGeom prst="rect">
            <a:avLst/>
          </a:prstGeom>
          <a:noFill/>
        </p:spPr>
        <p:txBody>
          <a:bodyPr wrap="none" rtlCol="0">
            <a:spAutoFit/>
          </a:bodyPr>
          <a:lstStyle/>
          <a:p>
            <a:endParaRPr lang="it-IT" b="1" dirty="0">
              <a:solidFill>
                <a:schemeClr val="accent1">
                  <a:lumMod val="50000"/>
                </a:schemeClr>
              </a:solidFill>
            </a:endParaRPr>
          </a:p>
          <a:p>
            <a:endParaRPr lang="it-IT" b="1" dirty="0" smtClean="0">
              <a:solidFill>
                <a:schemeClr val="accent1">
                  <a:lumMod val="50000"/>
                </a:schemeClr>
              </a:solidFill>
            </a:endParaRPr>
          </a:p>
          <a:p>
            <a:endParaRPr lang="it-IT" b="1" dirty="0">
              <a:solidFill>
                <a:schemeClr val="accent1">
                  <a:lumMod val="50000"/>
                </a:schemeClr>
              </a:solidFill>
            </a:endParaRPr>
          </a:p>
          <a:p>
            <a:endParaRPr lang="it-IT" b="1" dirty="0" smtClean="0">
              <a:solidFill>
                <a:schemeClr val="accent1">
                  <a:lumMod val="50000"/>
                </a:schemeClr>
              </a:solidFill>
            </a:endParaRPr>
          </a:p>
          <a:p>
            <a:endParaRPr lang="it-IT" b="1" dirty="0" smtClean="0">
              <a:solidFill>
                <a:schemeClr val="accent1">
                  <a:lumMod val="50000"/>
                </a:schemeClr>
              </a:solidFill>
            </a:endParaRPr>
          </a:p>
        </p:txBody>
      </p:sp>
      <p:pic>
        <p:nvPicPr>
          <p:cNvPr id="8" name="Immagine 7"/>
          <p:cNvPicPr>
            <a:picLocks noChangeAspect="1"/>
          </p:cNvPicPr>
          <p:nvPr/>
        </p:nvPicPr>
        <p:blipFill>
          <a:blip r:embed="rId3"/>
          <a:stretch>
            <a:fillRect/>
          </a:stretch>
        </p:blipFill>
        <p:spPr>
          <a:xfrm>
            <a:off x="2795494" y="842517"/>
            <a:ext cx="4969867" cy="5264881"/>
          </a:xfrm>
          <a:prstGeom prst="rect">
            <a:avLst/>
          </a:prstGeom>
        </p:spPr>
      </p:pic>
      <p:sp>
        <p:nvSpPr>
          <p:cNvPr id="10" name="Ovale 9"/>
          <p:cNvSpPr/>
          <p:nvPr/>
        </p:nvSpPr>
        <p:spPr>
          <a:xfrm>
            <a:off x="5774328" y="1680308"/>
            <a:ext cx="1220441" cy="2235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p:cNvSpPr/>
          <p:nvPr/>
        </p:nvSpPr>
        <p:spPr>
          <a:xfrm>
            <a:off x="4152370" y="2688925"/>
            <a:ext cx="803036" cy="9414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a sinistra 11"/>
          <p:cNvSpPr/>
          <p:nvPr/>
        </p:nvSpPr>
        <p:spPr>
          <a:xfrm>
            <a:off x="7765361" y="1041406"/>
            <a:ext cx="978408" cy="48463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p:cNvSpPr/>
          <p:nvPr/>
        </p:nvSpPr>
        <p:spPr>
          <a:xfrm rot="10800000" flipV="1">
            <a:off x="7765361" y="2541954"/>
            <a:ext cx="3113654" cy="1361911"/>
          </a:xfrm>
          <a:prstGeom prst="rect">
            <a:avLst/>
          </a:prstGeom>
        </p:spPr>
        <p:txBody>
          <a:bodyPr wrap="square">
            <a:spAutoFit/>
          </a:bodyPr>
          <a:lstStyle/>
          <a:p>
            <a:endParaRPr lang="it-IT" sz="1050" i="1" dirty="0">
              <a:solidFill>
                <a:srgbClr val="000000"/>
              </a:solidFill>
              <a:latin typeface="Calibri" panose="020F0502020204030204" pitchFamily="34" charset="0"/>
            </a:endParaRPr>
          </a:p>
          <a:p>
            <a:r>
              <a:rPr lang="en-US" i="1" dirty="0">
                <a:solidFill>
                  <a:srgbClr val="3232FF"/>
                </a:solidFill>
                <a:latin typeface="Calibri" panose="020F0502020204030204" pitchFamily="34" charset="0"/>
              </a:rPr>
              <a:t>Tier </a:t>
            </a:r>
            <a:r>
              <a:rPr lang="en-US" dirty="0">
                <a:solidFill>
                  <a:srgbClr val="3232FF"/>
                </a:solidFill>
                <a:latin typeface="Calibri" panose="020F0502020204030204" pitchFamily="34" charset="0"/>
              </a:rPr>
              <a:t>III </a:t>
            </a:r>
            <a:r>
              <a:rPr lang="en-US" dirty="0" smtClean="0">
                <a:solidFill>
                  <a:srgbClr val="3232FF"/>
                </a:solidFill>
                <a:latin typeface="Calibri" panose="020F0502020204030204" pitchFamily="34" charset="0"/>
              </a:rPr>
              <a:t>solo per le </a:t>
            </a:r>
            <a:r>
              <a:rPr lang="en-US" dirty="0" err="1" smtClean="0">
                <a:solidFill>
                  <a:srgbClr val="3232FF"/>
                </a:solidFill>
                <a:latin typeface="Calibri" panose="020F0502020204030204" pitchFamily="34" charset="0"/>
              </a:rPr>
              <a:t>nuove</a:t>
            </a:r>
            <a:r>
              <a:rPr lang="en-US" dirty="0" smtClean="0">
                <a:solidFill>
                  <a:srgbClr val="3232FF"/>
                </a:solidFill>
                <a:latin typeface="Calibri" panose="020F0502020204030204" pitchFamily="34" charset="0"/>
              </a:rPr>
              <a:t> </a:t>
            </a:r>
            <a:r>
              <a:rPr lang="en-US" dirty="0" err="1" smtClean="0">
                <a:solidFill>
                  <a:srgbClr val="3232FF"/>
                </a:solidFill>
                <a:latin typeface="Calibri" panose="020F0502020204030204" pitchFamily="34" charset="0"/>
              </a:rPr>
              <a:t>navi</a:t>
            </a:r>
            <a:r>
              <a:rPr lang="en-US" dirty="0" smtClean="0">
                <a:solidFill>
                  <a:srgbClr val="3232FF"/>
                </a:solidFill>
                <a:latin typeface="Calibri" panose="020F0502020204030204" pitchFamily="34" charset="0"/>
              </a:rPr>
              <a:t> e </a:t>
            </a:r>
            <a:r>
              <a:rPr lang="en-US" dirty="0" err="1" smtClean="0">
                <a:solidFill>
                  <a:srgbClr val="3232FF"/>
                </a:solidFill>
                <a:latin typeface="Calibri" panose="020F0502020204030204" pitchFamily="34" charset="0"/>
              </a:rPr>
              <a:t>quindi</a:t>
            </a:r>
            <a:r>
              <a:rPr lang="en-US" dirty="0" smtClean="0">
                <a:solidFill>
                  <a:srgbClr val="3232FF"/>
                </a:solidFill>
                <a:latin typeface="Calibri" panose="020F0502020204030204" pitchFamily="34" charset="0"/>
              </a:rPr>
              <a:t> operative al </a:t>
            </a:r>
            <a:r>
              <a:rPr lang="en-US" dirty="0" err="1" smtClean="0">
                <a:solidFill>
                  <a:srgbClr val="3232FF"/>
                </a:solidFill>
                <a:latin typeface="Calibri" panose="020F0502020204030204" pitchFamily="34" charset="0"/>
              </a:rPr>
              <a:t>rinnovo</a:t>
            </a:r>
            <a:r>
              <a:rPr lang="en-US" dirty="0" smtClean="0">
                <a:solidFill>
                  <a:srgbClr val="3232FF"/>
                </a:solidFill>
                <a:latin typeface="Calibri" panose="020F0502020204030204" pitchFamily="34" charset="0"/>
              </a:rPr>
              <a:t> complete </a:t>
            </a:r>
            <a:r>
              <a:rPr lang="en-US" dirty="0" err="1" smtClean="0">
                <a:solidFill>
                  <a:srgbClr val="3232FF"/>
                </a:solidFill>
                <a:latin typeface="Calibri" panose="020F0502020204030204" pitchFamily="34" charset="0"/>
              </a:rPr>
              <a:t>della</a:t>
            </a:r>
            <a:r>
              <a:rPr lang="en-US" dirty="0" smtClean="0">
                <a:solidFill>
                  <a:srgbClr val="3232FF"/>
                </a:solidFill>
                <a:latin typeface="Calibri" panose="020F0502020204030204" pitchFamily="34" charset="0"/>
              </a:rPr>
              <a:t> </a:t>
            </a:r>
            <a:r>
              <a:rPr lang="en-US" dirty="0" err="1" smtClean="0">
                <a:solidFill>
                  <a:srgbClr val="3232FF"/>
                </a:solidFill>
                <a:latin typeface="Calibri" panose="020F0502020204030204" pitchFamily="34" charset="0"/>
              </a:rPr>
              <a:t>flotta</a:t>
            </a:r>
            <a:r>
              <a:rPr lang="en-US" dirty="0" smtClean="0">
                <a:solidFill>
                  <a:srgbClr val="3232FF"/>
                </a:solidFill>
                <a:latin typeface="Calibri" panose="020F0502020204030204" pitchFamily="34" charset="0"/>
              </a:rPr>
              <a:t> (</a:t>
            </a:r>
            <a:r>
              <a:rPr lang="en-US" dirty="0" err="1" smtClean="0">
                <a:solidFill>
                  <a:srgbClr val="3232FF"/>
                </a:solidFill>
                <a:latin typeface="Calibri" panose="020F0502020204030204" pitchFamily="34" charset="0"/>
              </a:rPr>
              <a:t>oltre</a:t>
            </a:r>
            <a:r>
              <a:rPr lang="en-US" dirty="0" smtClean="0">
                <a:solidFill>
                  <a:srgbClr val="3232FF"/>
                </a:solidFill>
                <a:latin typeface="Calibri" panose="020F0502020204030204" pitchFamily="34" charset="0"/>
              </a:rPr>
              <a:t> il  </a:t>
            </a:r>
            <a:r>
              <a:rPr lang="en-US" dirty="0">
                <a:solidFill>
                  <a:srgbClr val="3232FF"/>
                </a:solidFill>
                <a:latin typeface="Calibri" panose="020F0502020204030204" pitchFamily="34" charset="0"/>
              </a:rPr>
              <a:t>2030). </a:t>
            </a:r>
            <a:endParaRPr lang="it-IT" dirty="0"/>
          </a:p>
        </p:txBody>
      </p:sp>
      <p:sp>
        <p:nvSpPr>
          <p:cNvPr id="14" name="CasellaDiTesto 13"/>
          <p:cNvSpPr txBox="1"/>
          <p:nvPr/>
        </p:nvSpPr>
        <p:spPr>
          <a:xfrm>
            <a:off x="8743769" y="4790831"/>
            <a:ext cx="1946687" cy="369332"/>
          </a:xfrm>
          <a:prstGeom prst="rect">
            <a:avLst/>
          </a:prstGeom>
          <a:noFill/>
        </p:spPr>
        <p:txBody>
          <a:bodyPr wrap="none" rtlCol="0">
            <a:spAutoFit/>
          </a:bodyPr>
          <a:lstStyle/>
          <a:p>
            <a:r>
              <a:rPr lang="it-IT" dirty="0" smtClean="0"/>
              <a:t>IIASA, </a:t>
            </a:r>
            <a:r>
              <a:rPr lang="it-IT" dirty="0" err="1" smtClean="0"/>
              <a:t>Cofala</a:t>
            </a:r>
            <a:r>
              <a:rPr lang="it-IT" dirty="0" smtClean="0"/>
              <a:t>, 2019</a:t>
            </a:r>
            <a:endParaRPr lang="it-IT" dirty="0"/>
          </a:p>
        </p:txBody>
      </p:sp>
    </p:spTree>
    <p:extLst>
      <p:ext uri="{BB962C8B-B14F-4D97-AF65-F5344CB8AC3E}">
        <p14:creationId xmlns:p14="http://schemas.microsoft.com/office/powerpoint/2010/main" val="1958403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2369" y="468922"/>
            <a:ext cx="10902462" cy="640863"/>
          </a:xfrm>
          <a:ln>
            <a:noFill/>
          </a:ln>
        </p:spPr>
        <p:txBody>
          <a:bodyPr>
            <a:noAutofit/>
          </a:bodyPr>
          <a:lstStyle/>
          <a:p>
            <a:pPr algn="ctr"/>
            <a:r>
              <a:rPr lang="it-IT" sz="3600" b="1" dirty="0" smtClean="0">
                <a:solidFill>
                  <a:schemeClr val="accent1">
                    <a:lumMod val="50000"/>
                  </a:schemeClr>
                </a:solidFill>
                <a:latin typeface="+mn-lt"/>
              </a:rPr>
              <a:t>Risparmio in salute derivante dall’adozione della ECA</a:t>
            </a:r>
            <a:endParaRPr lang="it-IT" sz="3600" b="1" dirty="0">
              <a:solidFill>
                <a:schemeClr val="accent1">
                  <a:lumMod val="50000"/>
                </a:schemeClr>
              </a:solidFill>
              <a:latin typeface="+mn-lt"/>
            </a:endParaRPr>
          </a:p>
        </p:txBody>
      </p:sp>
      <p:pic>
        <p:nvPicPr>
          <p:cNvPr id="7" name="Segnaposto contenuto 6"/>
          <p:cNvPicPr>
            <a:picLocks noGrp="1" noChangeAspect="1"/>
          </p:cNvPicPr>
          <p:nvPr>
            <p:ph idx="1"/>
          </p:nvPr>
        </p:nvPicPr>
        <p:blipFill>
          <a:blip r:embed="rId2"/>
          <a:stretch>
            <a:fillRect/>
          </a:stretch>
        </p:blipFill>
        <p:spPr>
          <a:xfrm>
            <a:off x="333579" y="6107398"/>
            <a:ext cx="8872943" cy="750602"/>
          </a:xfrm>
          <a:prstGeom prst="rect">
            <a:avLst/>
          </a:prstGeom>
        </p:spPr>
      </p:pic>
      <p:pic>
        <p:nvPicPr>
          <p:cNvPr id="3" name="Immagine 2"/>
          <p:cNvPicPr>
            <a:picLocks noChangeAspect="1"/>
          </p:cNvPicPr>
          <p:nvPr/>
        </p:nvPicPr>
        <p:blipFill>
          <a:blip r:embed="rId3"/>
          <a:stretch>
            <a:fillRect/>
          </a:stretch>
        </p:blipFill>
        <p:spPr>
          <a:xfrm>
            <a:off x="1838294" y="1023920"/>
            <a:ext cx="8515412" cy="4810160"/>
          </a:xfrm>
          <a:prstGeom prst="rect">
            <a:avLst/>
          </a:prstGeom>
        </p:spPr>
      </p:pic>
      <p:sp>
        <p:nvSpPr>
          <p:cNvPr id="5" name="CasellaDiTesto 4"/>
          <p:cNvSpPr txBox="1"/>
          <p:nvPr/>
        </p:nvSpPr>
        <p:spPr>
          <a:xfrm>
            <a:off x="10597662" y="4775200"/>
            <a:ext cx="1423788" cy="369332"/>
          </a:xfrm>
          <a:prstGeom prst="rect">
            <a:avLst/>
          </a:prstGeom>
          <a:noFill/>
        </p:spPr>
        <p:txBody>
          <a:bodyPr wrap="none" rtlCol="0">
            <a:spAutoFit/>
          </a:bodyPr>
          <a:lstStyle/>
          <a:p>
            <a:r>
              <a:rPr lang="it-IT" dirty="0" smtClean="0"/>
              <a:t>INERIS, 2019 </a:t>
            </a:r>
            <a:endParaRPr lang="it-IT" dirty="0"/>
          </a:p>
        </p:txBody>
      </p:sp>
      <p:sp>
        <p:nvSpPr>
          <p:cNvPr id="8" name="Ovale 7"/>
          <p:cNvSpPr/>
          <p:nvPr/>
        </p:nvSpPr>
        <p:spPr>
          <a:xfrm>
            <a:off x="3329354" y="1781908"/>
            <a:ext cx="703384" cy="14067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823096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2"/>
          <a:srcRect l="21471" t="15247" r="2680" b="8673"/>
          <a:stretch/>
        </p:blipFill>
        <p:spPr>
          <a:xfrm>
            <a:off x="492369" y="1037961"/>
            <a:ext cx="8299938" cy="5444738"/>
          </a:xfrm>
          <a:prstGeom prst="rect">
            <a:avLst/>
          </a:prstGeom>
        </p:spPr>
      </p:pic>
      <p:sp>
        <p:nvSpPr>
          <p:cNvPr id="2" name="Titolo 1"/>
          <p:cNvSpPr>
            <a:spLocks noGrp="1"/>
          </p:cNvSpPr>
          <p:nvPr>
            <p:ph type="title"/>
          </p:nvPr>
        </p:nvSpPr>
        <p:spPr>
          <a:xfrm>
            <a:off x="492369" y="468922"/>
            <a:ext cx="10902462" cy="640863"/>
          </a:xfrm>
          <a:ln>
            <a:noFill/>
          </a:ln>
        </p:spPr>
        <p:txBody>
          <a:bodyPr>
            <a:noAutofit/>
          </a:bodyPr>
          <a:lstStyle/>
          <a:p>
            <a:pPr algn="ctr"/>
            <a:r>
              <a:rPr lang="it-IT" sz="3600" b="1" dirty="0" smtClean="0">
                <a:solidFill>
                  <a:schemeClr val="accent1">
                    <a:lumMod val="50000"/>
                  </a:schemeClr>
                </a:solidFill>
                <a:latin typeface="+mn-lt"/>
              </a:rPr>
              <a:t>Le rotte dei traghetti: Europa vs. territorio italiano</a:t>
            </a:r>
            <a:endParaRPr lang="it-IT" sz="3600" b="1" dirty="0">
              <a:solidFill>
                <a:schemeClr val="accent1">
                  <a:lumMod val="50000"/>
                </a:schemeClr>
              </a:solidFill>
              <a:latin typeface="+mn-lt"/>
            </a:endParaRPr>
          </a:p>
        </p:txBody>
      </p:sp>
      <p:pic>
        <p:nvPicPr>
          <p:cNvPr id="7" name="Segnaposto contenuto 6"/>
          <p:cNvPicPr>
            <a:picLocks noGrp="1" noChangeAspect="1"/>
          </p:cNvPicPr>
          <p:nvPr>
            <p:ph idx="1"/>
          </p:nvPr>
        </p:nvPicPr>
        <p:blipFill>
          <a:blip r:embed="rId3"/>
          <a:stretch>
            <a:fillRect/>
          </a:stretch>
        </p:blipFill>
        <p:spPr>
          <a:xfrm>
            <a:off x="333579" y="6107398"/>
            <a:ext cx="8872943" cy="750602"/>
          </a:xfrm>
          <a:prstGeom prst="rect">
            <a:avLst/>
          </a:prstGeom>
        </p:spPr>
      </p:pic>
      <p:sp>
        <p:nvSpPr>
          <p:cNvPr id="6" name="Rettangolo 5"/>
          <p:cNvSpPr/>
          <p:nvPr/>
        </p:nvSpPr>
        <p:spPr>
          <a:xfrm>
            <a:off x="9315938" y="5470768"/>
            <a:ext cx="1893747" cy="646331"/>
          </a:xfrm>
          <a:prstGeom prst="rect">
            <a:avLst/>
          </a:prstGeom>
        </p:spPr>
        <p:txBody>
          <a:bodyPr wrap="square">
            <a:spAutoFit/>
          </a:bodyPr>
          <a:lstStyle/>
          <a:p>
            <a:r>
              <a:rPr lang="it-IT" dirty="0">
                <a:solidFill>
                  <a:srgbClr val="000000"/>
                </a:solidFill>
                <a:latin typeface="Times New Roman" panose="02020603050405020304" pitchFamily="18" charset="0"/>
              </a:rPr>
              <a:t>UNEP/MED IG.25/L.2/Add.14 </a:t>
            </a:r>
            <a:endParaRPr lang="it-IT" dirty="0"/>
          </a:p>
        </p:txBody>
      </p:sp>
    </p:spTree>
    <p:extLst>
      <p:ext uri="{BB962C8B-B14F-4D97-AF65-F5344CB8AC3E}">
        <p14:creationId xmlns:p14="http://schemas.microsoft.com/office/powerpoint/2010/main" val="191341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755" y="194723"/>
            <a:ext cx="11174046" cy="1495966"/>
          </a:xfrm>
          <a:ln>
            <a:noFill/>
          </a:ln>
        </p:spPr>
        <p:txBody>
          <a:bodyPr>
            <a:noAutofit/>
          </a:bodyPr>
          <a:lstStyle/>
          <a:p>
            <a:pPr>
              <a:lnSpc>
                <a:spcPct val="107000"/>
              </a:lnSpc>
              <a:spcAft>
                <a:spcPts val="800"/>
              </a:spcAft>
            </a:pPr>
            <a:r>
              <a:rPr lang="it-IT" sz="4800" b="1" i="1" dirty="0" smtClean="0">
                <a:solidFill>
                  <a:srgbClr val="1F4E79"/>
                </a:solidFill>
                <a:latin typeface="Arial" panose="020B0604020202020204" pitchFamily="34" charset="0"/>
                <a:ea typeface="Calibri" panose="020F0502020204030204" pitchFamily="34" charset="0"/>
                <a:cs typeface="Times New Roman" panose="02020603050405020304" pitchFamily="18" charset="0"/>
              </a:rPr>
              <a:t/>
            </a:r>
            <a:br>
              <a:rPr lang="it-IT" sz="4800" b="1" i="1" dirty="0" smtClean="0">
                <a:solidFill>
                  <a:srgbClr val="1F4E79"/>
                </a:solidFill>
                <a:latin typeface="Arial" panose="020B0604020202020204" pitchFamily="34" charset="0"/>
                <a:ea typeface="Calibri" panose="020F0502020204030204" pitchFamily="34" charset="0"/>
                <a:cs typeface="Times New Roman" panose="02020603050405020304" pitchFamily="18" charset="0"/>
              </a:rPr>
            </a:br>
            <a:r>
              <a:rPr lang="it-IT" sz="5800" dirty="0" smtClean="0">
                <a:effectLst/>
                <a:latin typeface="Calibri" panose="020F0502020204030204" pitchFamily="34" charset="0"/>
                <a:ea typeface="Calibri" panose="020F0502020204030204" pitchFamily="34" charset="0"/>
                <a:cs typeface="Times New Roman" panose="02020603050405020304" pitchFamily="18" charset="0"/>
              </a:rPr>
              <a:t/>
            </a:r>
            <a:br>
              <a:rPr lang="it-IT" sz="5800" dirty="0" smtClean="0">
                <a:effectLst/>
                <a:latin typeface="Calibri" panose="020F0502020204030204" pitchFamily="34" charset="0"/>
                <a:ea typeface="Calibri" panose="020F0502020204030204" pitchFamily="34" charset="0"/>
                <a:cs typeface="Times New Roman" panose="02020603050405020304" pitchFamily="18" charset="0"/>
              </a:rPr>
            </a:br>
            <a:endParaRPr lang="it-IT" sz="5800" dirty="0"/>
          </a:p>
        </p:txBody>
      </p:sp>
      <p:pic>
        <p:nvPicPr>
          <p:cNvPr id="7" name="Segnaposto contenuto 6"/>
          <p:cNvPicPr>
            <a:picLocks noGrp="1" noChangeAspect="1"/>
          </p:cNvPicPr>
          <p:nvPr>
            <p:ph idx="1"/>
          </p:nvPr>
        </p:nvPicPr>
        <p:blipFill>
          <a:blip r:embed="rId2"/>
          <a:stretch>
            <a:fillRect/>
          </a:stretch>
        </p:blipFill>
        <p:spPr>
          <a:xfrm>
            <a:off x="333579" y="6107398"/>
            <a:ext cx="8872943" cy="750602"/>
          </a:xfrm>
          <a:prstGeom prst="rect">
            <a:avLst/>
          </a:prstGeom>
        </p:spPr>
      </p:pic>
      <p:sp>
        <p:nvSpPr>
          <p:cNvPr id="3" name="CasellaDiTesto 2"/>
          <p:cNvSpPr txBox="1"/>
          <p:nvPr/>
        </p:nvSpPr>
        <p:spPr>
          <a:xfrm>
            <a:off x="0" y="289168"/>
            <a:ext cx="12192000" cy="1569660"/>
          </a:xfrm>
          <a:prstGeom prst="rect">
            <a:avLst/>
          </a:prstGeom>
          <a:noFill/>
        </p:spPr>
        <p:txBody>
          <a:bodyPr wrap="square" rtlCol="0">
            <a:spAutoFit/>
          </a:bodyPr>
          <a:lstStyle/>
          <a:p>
            <a:pPr algn="ctr"/>
            <a:r>
              <a:rPr lang="it-IT" sz="4800" b="1" dirty="0" smtClean="0">
                <a:effectLst>
                  <a:outerShdw blurRad="38100" dist="38100" dir="2700000" algn="tl">
                    <a:srgbClr val="000000">
                      <a:alpha val="43137"/>
                    </a:srgbClr>
                  </a:outerShdw>
                </a:effectLst>
              </a:rPr>
              <a:t> </a:t>
            </a:r>
            <a:r>
              <a:rPr lang="it-IT" sz="4800" b="1" i="1" dirty="0">
                <a:solidFill>
                  <a:schemeClr val="accent1">
                    <a:lumMod val="50000"/>
                  </a:schemeClr>
                </a:solidFill>
                <a:effectLst>
                  <a:outerShdw blurRad="38100" dist="38100" dir="2700000" algn="tl">
                    <a:srgbClr val="000000">
                      <a:alpha val="43137"/>
                    </a:srgbClr>
                  </a:outerShdw>
                </a:effectLst>
              </a:rPr>
              <a:t>Gli studi sull’impatto delle emissioni dalla navigazione in Italia </a:t>
            </a:r>
          </a:p>
        </p:txBody>
      </p:sp>
      <p:pic>
        <p:nvPicPr>
          <p:cNvPr id="10" name="Immagin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2893" y="1881774"/>
            <a:ext cx="7092461" cy="3989509"/>
          </a:xfrm>
          <a:prstGeom prst="rect">
            <a:avLst/>
          </a:prstGeom>
        </p:spPr>
      </p:pic>
      <p:sp>
        <p:nvSpPr>
          <p:cNvPr id="4" name="CasellaDiTesto 3"/>
          <p:cNvSpPr txBox="1"/>
          <p:nvPr/>
        </p:nvSpPr>
        <p:spPr>
          <a:xfrm>
            <a:off x="656492" y="2594708"/>
            <a:ext cx="3617913" cy="1138773"/>
          </a:xfrm>
          <a:prstGeom prst="rect">
            <a:avLst/>
          </a:prstGeom>
          <a:noFill/>
        </p:spPr>
        <p:txBody>
          <a:bodyPr wrap="none" rtlCol="0">
            <a:spAutoFit/>
          </a:bodyPr>
          <a:lstStyle/>
          <a:p>
            <a:r>
              <a:rPr lang="it-IT" sz="3200" b="1" i="1" dirty="0" smtClean="0">
                <a:solidFill>
                  <a:schemeClr val="accent1">
                    <a:lumMod val="50000"/>
                  </a:schemeClr>
                </a:solidFill>
              </a:rPr>
              <a:t>Anna Gerometta</a:t>
            </a:r>
          </a:p>
          <a:p>
            <a:r>
              <a:rPr lang="it-IT" sz="3600" b="1" i="1" dirty="0" smtClean="0">
                <a:solidFill>
                  <a:schemeClr val="accent1">
                    <a:lumMod val="50000"/>
                  </a:schemeClr>
                </a:solidFill>
              </a:rPr>
              <a:t>Cittadini per l’aria</a:t>
            </a:r>
            <a:endParaRPr lang="it-IT" sz="3600" b="1" i="1" dirty="0">
              <a:solidFill>
                <a:schemeClr val="accent1">
                  <a:lumMod val="50000"/>
                </a:schemeClr>
              </a:solidFill>
            </a:endParaRPr>
          </a:p>
        </p:txBody>
      </p:sp>
    </p:spTree>
    <p:extLst>
      <p:ext uri="{BB962C8B-B14F-4D97-AF65-F5344CB8AC3E}">
        <p14:creationId xmlns:p14="http://schemas.microsoft.com/office/powerpoint/2010/main" val="3988065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2369" y="468922"/>
            <a:ext cx="10902462" cy="640863"/>
          </a:xfrm>
          <a:ln>
            <a:noFill/>
          </a:ln>
        </p:spPr>
        <p:txBody>
          <a:bodyPr>
            <a:noAutofit/>
          </a:bodyPr>
          <a:lstStyle/>
          <a:p>
            <a:pPr algn="ctr"/>
            <a:r>
              <a:rPr lang="it-IT" sz="3600" b="1" dirty="0" smtClean="0">
                <a:solidFill>
                  <a:schemeClr val="accent1">
                    <a:lumMod val="50000"/>
                  </a:schemeClr>
                </a:solidFill>
                <a:latin typeface="+mn-lt"/>
              </a:rPr>
              <a:t>Le rotte delle navi da crociera</a:t>
            </a:r>
            <a:endParaRPr lang="it-IT" sz="3600" b="1" dirty="0">
              <a:solidFill>
                <a:schemeClr val="accent1">
                  <a:lumMod val="50000"/>
                </a:schemeClr>
              </a:solidFill>
              <a:latin typeface="+mn-lt"/>
            </a:endParaRPr>
          </a:p>
        </p:txBody>
      </p:sp>
      <p:pic>
        <p:nvPicPr>
          <p:cNvPr id="7" name="Segnaposto contenuto 6"/>
          <p:cNvPicPr>
            <a:picLocks noGrp="1" noChangeAspect="1"/>
          </p:cNvPicPr>
          <p:nvPr>
            <p:ph idx="1"/>
          </p:nvPr>
        </p:nvPicPr>
        <p:blipFill>
          <a:blip r:embed="rId2"/>
          <a:stretch>
            <a:fillRect/>
          </a:stretch>
        </p:blipFill>
        <p:spPr>
          <a:xfrm>
            <a:off x="333579" y="6107398"/>
            <a:ext cx="8872943" cy="750602"/>
          </a:xfrm>
          <a:prstGeom prst="rect">
            <a:avLst/>
          </a:prstGeom>
        </p:spPr>
      </p:pic>
      <p:sp>
        <p:nvSpPr>
          <p:cNvPr id="6" name="Rettangolo 5"/>
          <p:cNvSpPr/>
          <p:nvPr/>
        </p:nvSpPr>
        <p:spPr>
          <a:xfrm>
            <a:off x="9315938" y="5470768"/>
            <a:ext cx="1893747" cy="646331"/>
          </a:xfrm>
          <a:prstGeom prst="rect">
            <a:avLst/>
          </a:prstGeom>
        </p:spPr>
        <p:txBody>
          <a:bodyPr wrap="square">
            <a:spAutoFit/>
          </a:bodyPr>
          <a:lstStyle/>
          <a:p>
            <a:r>
              <a:rPr lang="it-IT" dirty="0">
                <a:solidFill>
                  <a:srgbClr val="000000"/>
                </a:solidFill>
                <a:latin typeface="Times New Roman" panose="02020603050405020304" pitchFamily="18" charset="0"/>
              </a:rPr>
              <a:t>UNEP/MED IG.25/L.2/Add.14 </a:t>
            </a:r>
            <a:endParaRPr lang="it-IT" dirty="0"/>
          </a:p>
        </p:txBody>
      </p:sp>
      <p:pic>
        <p:nvPicPr>
          <p:cNvPr id="4" name="Immagine 3"/>
          <p:cNvPicPr>
            <a:picLocks noChangeAspect="1"/>
          </p:cNvPicPr>
          <p:nvPr/>
        </p:nvPicPr>
        <p:blipFill>
          <a:blip r:embed="rId3"/>
          <a:stretch>
            <a:fillRect/>
          </a:stretch>
        </p:blipFill>
        <p:spPr>
          <a:xfrm>
            <a:off x="1702565" y="930031"/>
            <a:ext cx="7425804" cy="5023337"/>
          </a:xfrm>
          <a:prstGeom prst="rect">
            <a:avLst/>
          </a:prstGeom>
        </p:spPr>
      </p:pic>
    </p:spTree>
    <p:extLst>
      <p:ext uri="{BB962C8B-B14F-4D97-AF65-F5344CB8AC3E}">
        <p14:creationId xmlns:p14="http://schemas.microsoft.com/office/powerpoint/2010/main" val="39822222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92369" y="468922"/>
            <a:ext cx="10902462" cy="640863"/>
          </a:xfrm>
          <a:ln>
            <a:noFill/>
          </a:ln>
        </p:spPr>
        <p:txBody>
          <a:bodyPr>
            <a:noAutofit/>
          </a:bodyPr>
          <a:lstStyle/>
          <a:p>
            <a:pPr algn="ctr"/>
            <a:r>
              <a:rPr lang="it-IT" sz="3600" b="1" dirty="0" smtClean="0">
                <a:solidFill>
                  <a:schemeClr val="accent1">
                    <a:lumMod val="50000"/>
                  </a:schemeClr>
                </a:solidFill>
                <a:latin typeface="+mn-lt"/>
              </a:rPr>
              <a:t>Costi  vs </a:t>
            </a:r>
            <a:r>
              <a:rPr lang="it-IT" sz="3600" b="1" dirty="0" err="1" smtClean="0">
                <a:solidFill>
                  <a:schemeClr val="accent1">
                    <a:lumMod val="50000"/>
                  </a:schemeClr>
                </a:solidFill>
                <a:latin typeface="+mn-lt"/>
              </a:rPr>
              <a:t>Benfici</a:t>
            </a:r>
            <a:endParaRPr lang="it-IT" sz="3600" b="1" dirty="0">
              <a:solidFill>
                <a:schemeClr val="accent1">
                  <a:lumMod val="50000"/>
                </a:schemeClr>
              </a:solidFill>
              <a:latin typeface="+mn-lt"/>
            </a:endParaRPr>
          </a:p>
        </p:txBody>
      </p:sp>
      <p:pic>
        <p:nvPicPr>
          <p:cNvPr id="7" name="Segnaposto contenuto 6"/>
          <p:cNvPicPr>
            <a:picLocks noGrp="1" noChangeAspect="1"/>
          </p:cNvPicPr>
          <p:nvPr>
            <p:ph idx="1"/>
          </p:nvPr>
        </p:nvPicPr>
        <p:blipFill>
          <a:blip r:embed="rId2"/>
          <a:stretch>
            <a:fillRect/>
          </a:stretch>
        </p:blipFill>
        <p:spPr>
          <a:xfrm>
            <a:off x="333579" y="6107398"/>
            <a:ext cx="8872943" cy="750602"/>
          </a:xfrm>
          <a:prstGeom prst="rect">
            <a:avLst/>
          </a:prstGeom>
        </p:spPr>
      </p:pic>
      <p:pic>
        <p:nvPicPr>
          <p:cNvPr id="3" name="Immagine 2"/>
          <p:cNvPicPr>
            <a:picLocks noChangeAspect="1"/>
          </p:cNvPicPr>
          <p:nvPr/>
        </p:nvPicPr>
        <p:blipFill>
          <a:blip r:embed="rId3"/>
          <a:stretch>
            <a:fillRect/>
          </a:stretch>
        </p:blipFill>
        <p:spPr>
          <a:xfrm>
            <a:off x="2769325" y="1260565"/>
            <a:ext cx="6653349" cy="4336869"/>
          </a:xfrm>
          <a:prstGeom prst="rect">
            <a:avLst/>
          </a:prstGeom>
        </p:spPr>
      </p:pic>
      <p:sp>
        <p:nvSpPr>
          <p:cNvPr id="8" name="Rettangolo 7"/>
          <p:cNvSpPr/>
          <p:nvPr/>
        </p:nvSpPr>
        <p:spPr>
          <a:xfrm>
            <a:off x="9315938" y="5470768"/>
            <a:ext cx="1893747" cy="369332"/>
          </a:xfrm>
          <a:prstGeom prst="rect">
            <a:avLst/>
          </a:prstGeom>
        </p:spPr>
        <p:txBody>
          <a:bodyPr wrap="square">
            <a:spAutoFit/>
          </a:bodyPr>
          <a:lstStyle/>
          <a:p>
            <a:r>
              <a:rPr lang="it-IT" dirty="0" smtClean="0">
                <a:solidFill>
                  <a:srgbClr val="000000"/>
                </a:solidFill>
                <a:latin typeface="Times New Roman" panose="02020603050405020304" pitchFamily="18" charset="0"/>
              </a:rPr>
              <a:t>IIASA, 2019</a:t>
            </a:r>
            <a:endParaRPr lang="it-IT" dirty="0"/>
          </a:p>
        </p:txBody>
      </p:sp>
    </p:spTree>
    <p:extLst>
      <p:ext uri="{BB962C8B-B14F-4D97-AF65-F5344CB8AC3E}">
        <p14:creationId xmlns:p14="http://schemas.microsoft.com/office/powerpoint/2010/main" val="2626264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rotWithShape="1">
          <a:blip r:embed="rId2"/>
          <a:srcRect l="806" t="11871"/>
          <a:stretch/>
        </p:blipFill>
        <p:spPr>
          <a:xfrm>
            <a:off x="150690" y="1106063"/>
            <a:ext cx="10203016" cy="4380351"/>
          </a:xfrm>
          <a:prstGeom prst="rect">
            <a:avLst/>
          </a:prstGeom>
        </p:spPr>
      </p:pic>
      <p:sp>
        <p:nvSpPr>
          <p:cNvPr id="2" name="Titolo 1"/>
          <p:cNvSpPr>
            <a:spLocks noGrp="1"/>
          </p:cNvSpPr>
          <p:nvPr>
            <p:ph type="title"/>
          </p:nvPr>
        </p:nvSpPr>
        <p:spPr>
          <a:xfrm>
            <a:off x="179755" y="194723"/>
            <a:ext cx="11174046" cy="1495966"/>
          </a:xfrm>
          <a:ln>
            <a:noFill/>
          </a:ln>
        </p:spPr>
        <p:txBody>
          <a:bodyPr>
            <a:noAutofit/>
          </a:bodyPr>
          <a:lstStyle/>
          <a:p>
            <a:pPr>
              <a:lnSpc>
                <a:spcPct val="107000"/>
              </a:lnSpc>
              <a:spcAft>
                <a:spcPts val="800"/>
              </a:spcAft>
            </a:pPr>
            <a:r>
              <a:rPr lang="it-IT" sz="4800" b="1" i="1" dirty="0" smtClean="0">
                <a:solidFill>
                  <a:srgbClr val="1F4E79"/>
                </a:solidFill>
                <a:latin typeface="Arial" panose="020B0604020202020204" pitchFamily="34" charset="0"/>
                <a:ea typeface="Calibri" panose="020F0502020204030204" pitchFamily="34" charset="0"/>
                <a:cs typeface="Times New Roman" panose="02020603050405020304" pitchFamily="18" charset="0"/>
              </a:rPr>
              <a:t/>
            </a:r>
            <a:br>
              <a:rPr lang="it-IT" sz="4800" b="1" i="1" dirty="0" smtClean="0">
                <a:solidFill>
                  <a:srgbClr val="1F4E79"/>
                </a:solidFill>
                <a:latin typeface="Arial" panose="020B0604020202020204" pitchFamily="34" charset="0"/>
                <a:ea typeface="Calibri" panose="020F0502020204030204" pitchFamily="34" charset="0"/>
                <a:cs typeface="Times New Roman" panose="02020603050405020304" pitchFamily="18" charset="0"/>
              </a:rPr>
            </a:br>
            <a:r>
              <a:rPr lang="it-IT" sz="5800" dirty="0" smtClean="0">
                <a:effectLst/>
                <a:latin typeface="Calibri" panose="020F0502020204030204" pitchFamily="34" charset="0"/>
                <a:ea typeface="Calibri" panose="020F0502020204030204" pitchFamily="34" charset="0"/>
                <a:cs typeface="Times New Roman" panose="02020603050405020304" pitchFamily="18" charset="0"/>
              </a:rPr>
              <a:t/>
            </a:r>
            <a:br>
              <a:rPr lang="it-IT" sz="5800" dirty="0" smtClean="0">
                <a:effectLst/>
                <a:latin typeface="Calibri" panose="020F0502020204030204" pitchFamily="34" charset="0"/>
                <a:ea typeface="Calibri" panose="020F0502020204030204" pitchFamily="34" charset="0"/>
                <a:cs typeface="Times New Roman" panose="02020603050405020304" pitchFamily="18" charset="0"/>
              </a:rPr>
            </a:br>
            <a:endParaRPr lang="it-IT" sz="3600" b="1" dirty="0">
              <a:solidFill>
                <a:schemeClr val="accent1">
                  <a:lumMod val="50000"/>
                </a:schemeClr>
              </a:solidFill>
            </a:endParaRPr>
          </a:p>
        </p:txBody>
      </p:sp>
      <p:pic>
        <p:nvPicPr>
          <p:cNvPr id="7" name="Segnaposto contenuto 6"/>
          <p:cNvPicPr>
            <a:picLocks noGrp="1" noChangeAspect="1"/>
          </p:cNvPicPr>
          <p:nvPr>
            <p:ph idx="1"/>
          </p:nvPr>
        </p:nvPicPr>
        <p:blipFill>
          <a:blip r:embed="rId3"/>
          <a:stretch>
            <a:fillRect/>
          </a:stretch>
        </p:blipFill>
        <p:spPr>
          <a:xfrm>
            <a:off x="333579" y="6107398"/>
            <a:ext cx="8872943" cy="750602"/>
          </a:xfrm>
          <a:prstGeom prst="rect">
            <a:avLst/>
          </a:prstGeom>
        </p:spPr>
      </p:pic>
      <p:sp>
        <p:nvSpPr>
          <p:cNvPr id="11" name="CasellaDiTesto 10"/>
          <p:cNvSpPr txBox="1"/>
          <p:nvPr/>
        </p:nvSpPr>
        <p:spPr>
          <a:xfrm>
            <a:off x="0" y="28845"/>
            <a:ext cx="12192000" cy="1077218"/>
          </a:xfrm>
          <a:prstGeom prst="rect">
            <a:avLst/>
          </a:prstGeom>
          <a:noFill/>
        </p:spPr>
        <p:txBody>
          <a:bodyPr wrap="square" rtlCol="0">
            <a:spAutoFit/>
          </a:bodyPr>
          <a:lstStyle/>
          <a:p>
            <a:pPr algn="ctr"/>
            <a:r>
              <a:rPr lang="en-US" sz="3200" b="1" dirty="0" err="1" smtClean="0">
                <a:solidFill>
                  <a:schemeClr val="accent1">
                    <a:lumMod val="50000"/>
                  </a:schemeClr>
                </a:solidFill>
              </a:rPr>
              <a:t>Beneficio</a:t>
            </a:r>
            <a:r>
              <a:rPr lang="en-US" sz="3200" b="1" dirty="0" smtClean="0">
                <a:solidFill>
                  <a:schemeClr val="accent1">
                    <a:lumMod val="50000"/>
                  </a:schemeClr>
                </a:solidFill>
              </a:rPr>
              <a:t> per la salute </a:t>
            </a:r>
            <a:r>
              <a:rPr lang="en-US" sz="3200" b="1" dirty="0" err="1" smtClean="0">
                <a:solidFill>
                  <a:schemeClr val="accent1">
                    <a:lumMod val="50000"/>
                  </a:schemeClr>
                </a:solidFill>
              </a:rPr>
              <a:t>umana</a:t>
            </a:r>
            <a:r>
              <a:rPr lang="en-US" sz="3200" b="1" dirty="0" smtClean="0">
                <a:solidFill>
                  <a:schemeClr val="accent1">
                    <a:lumMod val="50000"/>
                  </a:schemeClr>
                </a:solidFill>
              </a:rPr>
              <a:t> </a:t>
            </a:r>
            <a:r>
              <a:rPr lang="en-US" sz="3200" b="1" dirty="0" err="1" smtClean="0">
                <a:solidFill>
                  <a:schemeClr val="accent1">
                    <a:lumMod val="50000"/>
                  </a:schemeClr>
                </a:solidFill>
              </a:rPr>
              <a:t>dall’adozione</a:t>
            </a:r>
            <a:r>
              <a:rPr lang="en-US" sz="3200" b="1" dirty="0" smtClean="0">
                <a:solidFill>
                  <a:schemeClr val="accent1">
                    <a:lumMod val="50000"/>
                  </a:schemeClr>
                </a:solidFill>
              </a:rPr>
              <a:t> </a:t>
            </a:r>
            <a:r>
              <a:rPr lang="en-US" sz="3200" b="1" dirty="0" err="1" smtClean="0">
                <a:solidFill>
                  <a:schemeClr val="accent1">
                    <a:lumMod val="50000"/>
                  </a:schemeClr>
                </a:solidFill>
              </a:rPr>
              <a:t>dell’Area</a:t>
            </a:r>
            <a:r>
              <a:rPr lang="en-US" sz="3200" b="1" dirty="0" smtClean="0">
                <a:solidFill>
                  <a:schemeClr val="accent1">
                    <a:lumMod val="50000"/>
                  </a:schemeClr>
                </a:solidFill>
              </a:rPr>
              <a:t> ECA (SECA+NECA) </a:t>
            </a:r>
            <a:r>
              <a:rPr lang="en-US" sz="3200" b="1" dirty="0">
                <a:solidFill>
                  <a:schemeClr val="accent1">
                    <a:lumMod val="50000"/>
                  </a:schemeClr>
                </a:solidFill>
              </a:rPr>
              <a:t> </a:t>
            </a:r>
            <a:r>
              <a:rPr lang="en-US" sz="3200" b="1" dirty="0" smtClean="0">
                <a:solidFill>
                  <a:schemeClr val="accent1">
                    <a:lumMod val="50000"/>
                  </a:schemeClr>
                </a:solidFill>
              </a:rPr>
              <a:t>vs 2020</a:t>
            </a:r>
            <a:endParaRPr lang="en-US" sz="3200" b="1" dirty="0">
              <a:solidFill>
                <a:schemeClr val="accent1">
                  <a:lumMod val="50000"/>
                </a:schemeClr>
              </a:solidFill>
            </a:endParaRPr>
          </a:p>
        </p:txBody>
      </p:sp>
      <p:cxnSp>
        <p:nvCxnSpPr>
          <p:cNvPr id="12" name="Connettore 2 11"/>
          <p:cNvCxnSpPr/>
          <p:nvPr/>
        </p:nvCxnSpPr>
        <p:spPr>
          <a:xfrm flipH="1">
            <a:off x="10160002" y="2883877"/>
            <a:ext cx="851875" cy="823483"/>
          </a:xfrm>
          <a:prstGeom prst="straightConnector1">
            <a:avLst/>
          </a:prstGeom>
          <a:ln w="60325">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3" name="Connettore 2 12"/>
          <p:cNvCxnSpPr/>
          <p:nvPr/>
        </p:nvCxnSpPr>
        <p:spPr>
          <a:xfrm>
            <a:off x="2890447" y="2400117"/>
            <a:ext cx="973018" cy="794"/>
          </a:xfrm>
          <a:prstGeom prst="straightConnector1">
            <a:avLst/>
          </a:prstGeom>
          <a:ln w="60325">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5" name="CasellaDiTesto 4"/>
          <p:cNvSpPr txBox="1"/>
          <p:nvPr/>
        </p:nvSpPr>
        <p:spPr>
          <a:xfrm>
            <a:off x="9495692" y="5150338"/>
            <a:ext cx="1293944" cy="369332"/>
          </a:xfrm>
          <a:prstGeom prst="rect">
            <a:avLst/>
          </a:prstGeom>
          <a:noFill/>
        </p:spPr>
        <p:txBody>
          <a:bodyPr wrap="none" rtlCol="0">
            <a:spAutoFit/>
          </a:bodyPr>
          <a:lstStyle/>
          <a:p>
            <a:r>
              <a:rPr lang="it-IT" b="1" dirty="0" err="1" smtClean="0">
                <a:solidFill>
                  <a:schemeClr val="accent1">
                    <a:lumMod val="50000"/>
                  </a:schemeClr>
                </a:solidFill>
              </a:rPr>
              <a:t>Ineris</a:t>
            </a:r>
            <a:r>
              <a:rPr lang="it-IT" b="1" dirty="0" smtClean="0">
                <a:solidFill>
                  <a:schemeClr val="accent1">
                    <a:lumMod val="50000"/>
                  </a:schemeClr>
                </a:solidFill>
              </a:rPr>
              <a:t>, 2019</a:t>
            </a:r>
            <a:endParaRPr lang="it-IT" b="1" dirty="0">
              <a:solidFill>
                <a:schemeClr val="accent1">
                  <a:lumMod val="50000"/>
                </a:schemeClr>
              </a:solidFill>
            </a:endParaRPr>
          </a:p>
        </p:txBody>
      </p:sp>
    </p:spTree>
    <p:extLst>
      <p:ext uri="{BB962C8B-B14F-4D97-AF65-F5344CB8AC3E}">
        <p14:creationId xmlns:p14="http://schemas.microsoft.com/office/powerpoint/2010/main" val="36428095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755" y="194723"/>
            <a:ext cx="11174046" cy="1495966"/>
          </a:xfrm>
          <a:ln>
            <a:noFill/>
          </a:ln>
        </p:spPr>
        <p:txBody>
          <a:bodyPr>
            <a:noAutofit/>
          </a:bodyPr>
          <a:lstStyle/>
          <a:p>
            <a:pPr>
              <a:lnSpc>
                <a:spcPct val="107000"/>
              </a:lnSpc>
              <a:spcAft>
                <a:spcPts val="800"/>
              </a:spcAft>
            </a:pPr>
            <a:r>
              <a:rPr lang="it-IT" sz="4800" b="1" i="1" dirty="0" smtClean="0">
                <a:solidFill>
                  <a:srgbClr val="1F4E79"/>
                </a:solidFill>
                <a:latin typeface="Arial" panose="020B0604020202020204" pitchFamily="34" charset="0"/>
                <a:ea typeface="Calibri" panose="020F0502020204030204" pitchFamily="34" charset="0"/>
                <a:cs typeface="Times New Roman" panose="02020603050405020304" pitchFamily="18" charset="0"/>
              </a:rPr>
              <a:t/>
            </a:r>
            <a:br>
              <a:rPr lang="it-IT" sz="4800" b="1" i="1" dirty="0" smtClean="0">
                <a:solidFill>
                  <a:srgbClr val="1F4E79"/>
                </a:solidFill>
                <a:latin typeface="Arial" panose="020B0604020202020204" pitchFamily="34" charset="0"/>
                <a:ea typeface="Calibri" panose="020F0502020204030204" pitchFamily="34" charset="0"/>
                <a:cs typeface="Times New Roman" panose="02020603050405020304" pitchFamily="18" charset="0"/>
              </a:rPr>
            </a:br>
            <a:r>
              <a:rPr lang="it-IT" sz="5800" dirty="0" smtClean="0">
                <a:effectLst/>
                <a:latin typeface="Calibri" panose="020F0502020204030204" pitchFamily="34" charset="0"/>
                <a:ea typeface="Calibri" panose="020F0502020204030204" pitchFamily="34" charset="0"/>
                <a:cs typeface="Times New Roman" panose="02020603050405020304" pitchFamily="18" charset="0"/>
              </a:rPr>
              <a:t/>
            </a:r>
            <a:br>
              <a:rPr lang="it-IT" sz="5800" dirty="0" smtClean="0">
                <a:effectLst/>
                <a:latin typeface="Calibri" panose="020F0502020204030204" pitchFamily="34" charset="0"/>
                <a:ea typeface="Calibri" panose="020F0502020204030204" pitchFamily="34" charset="0"/>
                <a:cs typeface="Times New Roman" panose="02020603050405020304" pitchFamily="18" charset="0"/>
              </a:rPr>
            </a:br>
            <a:endParaRPr lang="it-IT" sz="5800" dirty="0"/>
          </a:p>
        </p:txBody>
      </p:sp>
      <p:pic>
        <p:nvPicPr>
          <p:cNvPr id="7" name="Segnaposto contenuto 6"/>
          <p:cNvPicPr>
            <a:picLocks noGrp="1" noChangeAspect="1"/>
          </p:cNvPicPr>
          <p:nvPr>
            <p:ph idx="1"/>
          </p:nvPr>
        </p:nvPicPr>
        <p:blipFill>
          <a:blip r:embed="rId2"/>
          <a:stretch>
            <a:fillRect/>
          </a:stretch>
        </p:blipFill>
        <p:spPr>
          <a:xfrm>
            <a:off x="333579" y="6107398"/>
            <a:ext cx="8872943" cy="750602"/>
          </a:xfrm>
          <a:prstGeom prst="rect">
            <a:avLst/>
          </a:prstGeom>
        </p:spPr>
      </p:pic>
      <p:pic>
        <p:nvPicPr>
          <p:cNvPr id="4" name="Immagine 3"/>
          <p:cNvPicPr>
            <a:picLocks noChangeAspect="1"/>
          </p:cNvPicPr>
          <p:nvPr/>
        </p:nvPicPr>
        <p:blipFill>
          <a:blip r:embed="rId3"/>
          <a:stretch>
            <a:fillRect/>
          </a:stretch>
        </p:blipFill>
        <p:spPr>
          <a:xfrm>
            <a:off x="812801" y="1172925"/>
            <a:ext cx="5967179" cy="4297904"/>
          </a:xfrm>
          <a:prstGeom prst="rect">
            <a:avLst/>
          </a:prstGeom>
        </p:spPr>
      </p:pic>
      <p:sp>
        <p:nvSpPr>
          <p:cNvPr id="5" name="Rettangolo 4"/>
          <p:cNvSpPr/>
          <p:nvPr/>
        </p:nvSpPr>
        <p:spPr>
          <a:xfrm rot="10800000" flipH="1" flipV="1">
            <a:off x="7033846" y="3803050"/>
            <a:ext cx="4908061" cy="1200329"/>
          </a:xfrm>
          <a:prstGeom prst="rect">
            <a:avLst/>
          </a:prstGeom>
        </p:spPr>
        <p:txBody>
          <a:bodyPr wrap="square">
            <a:spAutoFit/>
          </a:bodyPr>
          <a:lstStyle/>
          <a:p>
            <a:endParaRPr lang="it-IT" sz="3600" dirty="0">
              <a:solidFill>
                <a:srgbClr val="000000"/>
              </a:solidFill>
              <a:latin typeface="Arial" panose="020B0604020202020204" pitchFamily="34" charset="0"/>
            </a:endParaRPr>
          </a:p>
          <a:p>
            <a:r>
              <a:rPr lang="it-IT" b="1" dirty="0">
                <a:solidFill>
                  <a:schemeClr val="accent1">
                    <a:lumMod val="50000"/>
                  </a:schemeClr>
                </a:solidFill>
                <a:latin typeface="Arial" panose="020B0604020202020204" pitchFamily="34" charset="0"/>
              </a:rPr>
              <a:t>Merico et al., </a:t>
            </a:r>
            <a:r>
              <a:rPr lang="it-IT" b="1" dirty="0" err="1">
                <a:solidFill>
                  <a:schemeClr val="accent1">
                    <a:lumMod val="50000"/>
                  </a:schemeClr>
                </a:solidFill>
                <a:latin typeface="Arial" panose="020B0604020202020204" pitchFamily="34" charset="0"/>
              </a:rPr>
              <a:t>Transportation</a:t>
            </a:r>
            <a:r>
              <a:rPr lang="it-IT" b="1" dirty="0">
                <a:solidFill>
                  <a:schemeClr val="accent1">
                    <a:lumMod val="50000"/>
                  </a:schemeClr>
                </a:solidFill>
                <a:latin typeface="Arial" panose="020B0604020202020204" pitchFamily="34" charset="0"/>
              </a:rPr>
              <a:t> </a:t>
            </a:r>
            <a:r>
              <a:rPr lang="it-IT" b="1" dirty="0" err="1">
                <a:solidFill>
                  <a:schemeClr val="accent1">
                    <a:lumMod val="50000"/>
                  </a:schemeClr>
                </a:solidFill>
                <a:latin typeface="Arial" panose="020B0604020202020204" pitchFamily="34" charset="0"/>
              </a:rPr>
              <a:t>Research</a:t>
            </a:r>
            <a:r>
              <a:rPr lang="it-IT" b="1" dirty="0">
                <a:solidFill>
                  <a:schemeClr val="accent1">
                    <a:lumMod val="50000"/>
                  </a:schemeClr>
                </a:solidFill>
                <a:latin typeface="Arial" panose="020B0604020202020204" pitchFamily="34" charset="0"/>
              </a:rPr>
              <a:t> Part D 73 (2019) 108–119 </a:t>
            </a:r>
            <a:endParaRPr lang="it-IT" b="1" dirty="0">
              <a:solidFill>
                <a:schemeClr val="accent1">
                  <a:lumMod val="50000"/>
                </a:schemeClr>
              </a:solidFill>
            </a:endParaRPr>
          </a:p>
        </p:txBody>
      </p:sp>
      <p:sp>
        <p:nvSpPr>
          <p:cNvPr id="6" name="CasellaDiTesto 5"/>
          <p:cNvSpPr txBox="1"/>
          <p:nvPr/>
        </p:nvSpPr>
        <p:spPr>
          <a:xfrm>
            <a:off x="2938585" y="194724"/>
            <a:ext cx="2009825" cy="1015663"/>
          </a:xfrm>
          <a:prstGeom prst="rect">
            <a:avLst/>
          </a:prstGeom>
          <a:noFill/>
        </p:spPr>
        <p:txBody>
          <a:bodyPr wrap="square" rtlCol="0">
            <a:spAutoFit/>
          </a:bodyPr>
          <a:lstStyle/>
          <a:p>
            <a:r>
              <a:rPr lang="it-IT" sz="6000" b="1" dirty="0" smtClean="0">
                <a:solidFill>
                  <a:schemeClr val="accent1">
                    <a:lumMod val="50000"/>
                  </a:schemeClr>
                </a:solidFill>
              </a:rPr>
              <a:t>BARI</a:t>
            </a:r>
            <a:endParaRPr lang="it-IT" sz="6000" b="1" dirty="0">
              <a:solidFill>
                <a:schemeClr val="accent1">
                  <a:lumMod val="50000"/>
                </a:schemeClr>
              </a:solidFill>
            </a:endParaRPr>
          </a:p>
        </p:txBody>
      </p:sp>
      <p:sp>
        <p:nvSpPr>
          <p:cNvPr id="8" name="CasellaDiTesto 7"/>
          <p:cNvSpPr txBox="1"/>
          <p:nvPr/>
        </p:nvSpPr>
        <p:spPr>
          <a:xfrm>
            <a:off x="7096368" y="1789723"/>
            <a:ext cx="5313919" cy="1077218"/>
          </a:xfrm>
          <a:prstGeom prst="rect">
            <a:avLst/>
          </a:prstGeom>
          <a:noFill/>
        </p:spPr>
        <p:txBody>
          <a:bodyPr wrap="square" rtlCol="0">
            <a:spAutoFit/>
          </a:bodyPr>
          <a:lstStyle/>
          <a:p>
            <a:r>
              <a:rPr lang="it-IT" sz="3200" dirty="0" smtClean="0">
                <a:solidFill>
                  <a:schemeClr val="accent1">
                    <a:lumMod val="50000"/>
                  </a:schemeClr>
                </a:solidFill>
              </a:rPr>
              <a:t>NO2</a:t>
            </a:r>
          </a:p>
          <a:p>
            <a:r>
              <a:rPr lang="it-IT" sz="3200" dirty="0" smtClean="0">
                <a:solidFill>
                  <a:schemeClr val="accent1">
                    <a:lumMod val="50000"/>
                  </a:schemeClr>
                </a:solidFill>
              </a:rPr>
              <a:t>….anche se non si vede…..</a:t>
            </a:r>
            <a:endParaRPr lang="it-IT" sz="3200" dirty="0">
              <a:solidFill>
                <a:schemeClr val="accent1">
                  <a:lumMod val="50000"/>
                </a:schemeClr>
              </a:solidFill>
            </a:endParaRPr>
          </a:p>
        </p:txBody>
      </p:sp>
    </p:spTree>
    <p:extLst>
      <p:ext uri="{BB962C8B-B14F-4D97-AF65-F5344CB8AC3E}">
        <p14:creationId xmlns:p14="http://schemas.microsoft.com/office/powerpoint/2010/main" val="851212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755" y="194723"/>
            <a:ext cx="11174046" cy="1495966"/>
          </a:xfrm>
          <a:ln>
            <a:noFill/>
          </a:ln>
        </p:spPr>
        <p:txBody>
          <a:bodyPr>
            <a:noAutofit/>
          </a:bodyPr>
          <a:lstStyle/>
          <a:p>
            <a:pPr>
              <a:lnSpc>
                <a:spcPct val="107000"/>
              </a:lnSpc>
              <a:spcAft>
                <a:spcPts val="800"/>
              </a:spcAft>
            </a:pPr>
            <a:r>
              <a:rPr lang="it-IT" sz="4800" b="1" i="1" dirty="0" smtClean="0">
                <a:solidFill>
                  <a:srgbClr val="1F4E79"/>
                </a:solidFill>
                <a:latin typeface="Arial" panose="020B0604020202020204" pitchFamily="34" charset="0"/>
                <a:ea typeface="Calibri" panose="020F0502020204030204" pitchFamily="34" charset="0"/>
                <a:cs typeface="Times New Roman" panose="02020603050405020304" pitchFamily="18" charset="0"/>
              </a:rPr>
              <a:t/>
            </a:r>
            <a:br>
              <a:rPr lang="it-IT" sz="4800" b="1" i="1" dirty="0" smtClean="0">
                <a:solidFill>
                  <a:srgbClr val="1F4E79"/>
                </a:solidFill>
                <a:latin typeface="Arial" panose="020B0604020202020204" pitchFamily="34" charset="0"/>
                <a:ea typeface="Calibri" panose="020F0502020204030204" pitchFamily="34" charset="0"/>
                <a:cs typeface="Times New Roman" panose="02020603050405020304" pitchFamily="18" charset="0"/>
              </a:rPr>
            </a:br>
            <a:r>
              <a:rPr lang="it-IT" sz="5800" dirty="0" smtClean="0">
                <a:effectLst/>
                <a:latin typeface="Calibri" panose="020F0502020204030204" pitchFamily="34" charset="0"/>
                <a:ea typeface="Calibri" panose="020F0502020204030204" pitchFamily="34" charset="0"/>
                <a:cs typeface="Times New Roman" panose="02020603050405020304" pitchFamily="18" charset="0"/>
              </a:rPr>
              <a:t/>
            </a:r>
            <a:br>
              <a:rPr lang="it-IT" sz="5800" dirty="0" smtClean="0">
                <a:effectLst/>
                <a:latin typeface="Calibri" panose="020F0502020204030204" pitchFamily="34" charset="0"/>
                <a:ea typeface="Calibri" panose="020F0502020204030204" pitchFamily="34" charset="0"/>
                <a:cs typeface="Times New Roman" panose="02020603050405020304" pitchFamily="18" charset="0"/>
              </a:rPr>
            </a:br>
            <a:endParaRPr lang="it-IT" sz="5800" dirty="0"/>
          </a:p>
        </p:txBody>
      </p:sp>
      <p:pic>
        <p:nvPicPr>
          <p:cNvPr id="7" name="Segnaposto contenuto 6"/>
          <p:cNvPicPr>
            <a:picLocks noGrp="1" noChangeAspect="1"/>
          </p:cNvPicPr>
          <p:nvPr>
            <p:ph idx="1"/>
          </p:nvPr>
        </p:nvPicPr>
        <p:blipFill>
          <a:blip r:embed="rId2"/>
          <a:stretch>
            <a:fillRect/>
          </a:stretch>
        </p:blipFill>
        <p:spPr>
          <a:xfrm>
            <a:off x="333579" y="6107398"/>
            <a:ext cx="8872943" cy="750602"/>
          </a:xfrm>
          <a:prstGeom prst="rect">
            <a:avLst/>
          </a:prstGeom>
        </p:spPr>
      </p:pic>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5508" y="662295"/>
            <a:ext cx="9519138" cy="5445103"/>
          </a:xfrm>
          <a:prstGeom prst="rect">
            <a:avLst/>
          </a:prstGeom>
          <a:effectLst>
            <a:glow rad="279400">
              <a:schemeClr val="accent1">
                <a:alpha val="40000"/>
              </a:schemeClr>
            </a:glow>
          </a:effectLst>
        </p:spPr>
      </p:pic>
      <p:sp>
        <p:nvSpPr>
          <p:cNvPr id="11" name="CasellaDiTesto 10"/>
          <p:cNvSpPr txBox="1"/>
          <p:nvPr/>
        </p:nvSpPr>
        <p:spPr>
          <a:xfrm>
            <a:off x="0" y="28845"/>
            <a:ext cx="11871569" cy="523220"/>
          </a:xfrm>
          <a:prstGeom prst="rect">
            <a:avLst/>
          </a:prstGeom>
          <a:noFill/>
        </p:spPr>
        <p:txBody>
          <a:bodyPr wrap="square" rtlCol="0">
            <a:spAutoFit/>
          </a:bodyPr>
          <a:lstStyle/>
          <a:p>
            <a:r>
              <a:rPr lang="en-US" sz="2800" b="1" dirty="0">
                <a:solidFill>
                  <a:schemeClr val="accent1">
                    <a:lumMod val="50000"/>
                  </a:schemeClr>
                </a:solidFill>
              </a:rPr>
              <a:t>Measures put in place under air quality plans by target sector and country </a:t>
            </a:r>
          </a:p>
        </p:txBody>
      </p:sp>
      <p:cxnSp>
        <p:nvCxnSpPr>
          <p:cNvPr id="12" name="Connettore 2 11"/>
          <p:cNvCxnSpPr/>
          <p:nvPr/>
        </p:nvCxnSpPr>
        <p:spPr>
          <a:xfrm flipH="1">
            <a:off x="9956801" y="1690689"/>
            <a:ext cx="531445" cy="984099"/>
          </a:xfrm>
          <a:prstGeom prst="straightConnector1">
            <a:avLst/>
          </a:prstGeom>
          <a:ln w="60325">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3" name="Connettore 2 12"/>
          <p:cNvCxnSpPr/>
          <p:nvPr/>
        </p:nvCxnSpPr>
        <p:spPr>
          <a:xfrm>
            <a:off x="836246" y="2759625"/>
            <a:ext cx="973018" cy="794"/>
          </a:xfrm>
          <a:prstGeom prst="straightConnector1">
            <a:avLst/>
          </a:prstGeom>
          <a:ln w="60325">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3" name="CasellaDiTesto 2"/>
          <p:cNvSpPr txBox="1"/>
          <p:nvPr/>
        </p:nvSpPr>
        <p:spPr>
          <a:xfrm>
            <a:off x="179755" y="3931138"/>
            <a:ext cx="1119987" cy="369332"/>
          </a:xfrm>
          <a:prstGeom prst="rect">
            <a:avLst/>
          </a:prstGeom>
          <a:noFill/>
        </p:spPr>
        <p:txBody>
          <a:bodyPr wrap="none" rtlCol="0">
            <a:spAutoFit/>
          </a:bodyPr>
          <a:lstStyle/>
          <a:p>
            <a:r>
              <a:rPr lang="it-IT" b="1" dirty="0" smtClean="0">
                <a:solidFill>
                  <a:schemeClr val="accent1">
                    <a:lumMod val="50000"/>
                  </a:schemeClr>
                </a:solidFill>
              </a:rPr>
              <a:t>EEA, 2022</a:t>
            </a:r>
            <a:endParaRPr lang="it-IT" b="1" dirty="0">
              <a:solidFill>
                <a:schemeClr val="accent1">
                  <a:lumMod val="50000"/>
                </a:schemeClr>
              </a:solidFill>
            </a:endParaRPr>
          </a:p>
        </p:txBody>
      </p:sp>
    </p:spTree>
    <p:extLst>
      <p:ext uri="{BB962C8B-B14F-4D97-AF65-F5344CB8AC3E}">
        <p14:creationId xmlns:p14="http://schemas.microsoft.com/office/powerpoint/2010/main" val="479017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755" y="194723"/>
            <a:ext cx="11174046" cy="1495966"/>
          </a:xfrm>
          <a:ln>
            <a:noFill/>
          </a:ln>
        </p:spPr>
        <p:txBody>
          <a:bodyPr>
            <a:noAutofit/>
          </a:bodyPr>
          <a:lstStyle/>
          <a:p>
            <a:pPr>
              <a:lnSpc>
                <a:spcPct val="107000"/>
              </a:lnSpc>
              <a:spcAft>
                <a:spcPts val="800"/>
              </a:spcAft>
            </a:pPr>
            <a:r>
              <a:rPr lang="it-IT" sz="4800" b="1" i="1" dirty="0" smtClean="0">
                <a:solidFill>
                  <a:srgbClr val="1F4E79"/>
                </a:solidFill>
                <a:latin typeface="Arial" panose="020B0604020202020204" pitchFamily="34" charset="0"/>
                <a:ea typeface="Calibri" panose="020F0502020204030204" pitchFamily="34" charset="0"/>
                <a:cs typeface="Times New Roman" panose="02020603050405020304" pitchFamily="18" charset="0"/>
              </a:rPr>
              <a:t/>
            </a:r>
            <a:br>
              <a:rPr lang="it-IT" sz="4800" b="1" i="1" dirty="0" smtClean="0">
                <a:solidFill>
                  <a:srgbClr val="1F4E79"/>
                </a:solidFill>
                <a:latin typeface="Arial" panose="020B0604020202020204" pitchFamily="34" charset="0"/>
                <a:ea typeface="Calibri" panose="020F0502020204030204" pitchFamily="34" charset="0"/>
                <a:cs typeface="Times New Roman" panose="02020603050405020304" pitchFamily="18" charset="0"/>
              </a:rPr>
            </a:br>
            <a:r>
              <a:rPr lang="it-IT" sz="5800" dirty="0" smtClean="0">
                <a:effectLst/>
                <a:latin typeface="Calibri" panose="020F0502020204030204" pitchFamily="34" charset="0"/>
                <a:ea typeface="Calibri" panose="020F0502020204030204" pitchFamily="34" charset="0"/>
                <a:cs typeface="Times New Roman" panose="02020603050405020304" pitchFamily="18" charset="0"/>
              </a:rPr>
              <a:t/>
            </a:r>
            <a:br>
              <a:rPr lang="it-IT" sz="5800" dirty="0" smtClean="0">
                <a:effectLst/>
                <a:latin typeface="Calibri" panose="020F0502020204030204" pitchFamily="34" charset="0"/>
                <a:ea typeface="Calibri" panose="020F0502020204030204" pitchFamily="34" charset="0"/>
                <a:cs typeface="Times New Roman" panose="02020603050405020304" pitchFamily="18" charset="0"/>
              </a:rPr>
            </a:br>
            <a:endParaRPr lang="it-IT" sz="5800" dirty="0"/>
          </a:p>
        </p:txBody>
      </p:sp>
      <p:pic>
        <p:nvPicPr>
          <p:cNvPr id="7" name="Segnaposto contenuto 6"/>
          <p:cNvPicPr>
            <a:picLocks noGrp="1" noChangeAspect="1"/>
          </p:cNvPicPr>
          <p:nvPr>
            <p:ph idx="1"/>
          </p:nvPr>
        </p:nvPicPr>
        <p:blipFill>
          <a:blip r:embed="rId2"/>
          <a:stretch>
            <a:fillRect/>
          </a:stretch>
        </p:blipFill>
        <p:spPr>
          <a:xfrm>
            <a:off x="333579" y="6107398"/>
            <a:ext cx="8872943" cy="750602"/>
          </a:xfrm>
          <a:prstGeom prst="rect">
            <a:avLst/>
          </a:prstGeom>
        </p:spPr>
      </p:pic>
      <p:pic>
        <p:nvPicPr>
          <p:cNvPr id="4" name="Immagine 3"/>
          <p:cNvPicPr>
            <a:picLocks noChangeAspect="1"/>
          </p:cNvPicPr>
          <p:nvPr/>
        </p:nvPicPr>
        <p:blipFill>
          <a:blip r:embed="rId3"/>
          <a:stretch>
            <a:fillRect/>
          </a:stretch>
        </p:blipFill>
        <p:spPr>
          <a:xfrm>
            <a:off x="1328702" y="900094"/>
            <a:ext cx="9534595" cy="5057812"/>
          </a:xfrm>
          <a:prstGeom prst="rect">
            <a:avLst/>
          </a:prstGeom>
        </p:spPr>
      </p:pic>
      <p:sp>
        <p:nvSpPr>
          <p:cNvPr id="5" name="CasellaDiTesto 4"/>
          <p:cNvSpPr txBox="1"/>
          <p:nvPr/>
        </p:nvSpPr>
        <p:spPr>
          <a:xfrm>
            <a:off x="838198" y="296985"/>
            <a:ext cx="10869248" cy="523220"/>
          </a:xfrm>
          <a:prstGeom prst="rect">
            <a:avLst/>
          </a:prstGeom>
          <a:noFill/>
        </p:spPr>
        <p:txBody>
          <a:bodyPr wrap="square" rtlCol="0">
            <a:spAutoFit/>
          </a:bodyPr>
          <a:lstStyle/>
          <a:p>
            <a:r>
              <a:rPr lang="it-IT" sz="2800" b="1" dirty="0" smtClean="0">
                <a:solidFill>
                  <a:schemeClr val="accent1">
                    <a:lumMod val="50000"/>
                  </a:schemeClr>
                </a:solidFill>
              </a:rPr>
              <a:t>12 Maggio 2022: Condanna Italia per la violazione dei limiti dell’NO2</a:t>
            </a:r>
            <a:endParaRPr lang="it-IT" sz="2800" b="1" dirty="0">
              <a:solidFill>
                <a:schemeClr val="accent1">
                  <a:lumMod val="50000"/>
                </a:schemeClr>
              </a:solidFill>
            </a:endParaRPr>
          </a:p>
        </p:txBody>
      </p:sp>
    </p:spTree>
    <p:extLst>
      <p:ext uri="{BB962C8B-B14F-4D97-AF65-F5344CB8AC3E}">
        <p14:creationId xmlns:p14="http://schemas.microsoft.com/office/powerpoint/2010/main" val="3651860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755" y="194723"/>
            <a:ext cx="11174046" cy="1495966"/>
          </a:xfrm>
          <a:ln>
            <a:noFill/>
          </a:ln>
        </p:spPr>
        <p:txBody>
          <a:bodyPr>
            <a:noAutofit/>
          </a:bodyPr>
          <a:lstStyle/>
          <a:p>
            <a:pPr>
              <a:lnSpc>
                <a:spcPct val="107000"/>
              </a:lnSpc>
              <a:spcAft>
                <a:spcPts val="800"/>
              </a:spcAft>
            </a:pPr>
            <a:r>
              <a:rPr lang="it-IT" sz="4800" b="1" i="1" dirty="0" smtClean="0">
                <a:solidFill>
                  <a:srgbClr val="1F4E79"/>
                </a:solidFill>
                <a:latin typeface="Arial" panose="020B0604020202020204" pitchFamily="34" charset="0"/>
                <a:ea typeface="Calibri" panose="020F0502020204030204" pitchFamily="34" charset="0"/>
                <a:cs typeface="Times New Roman" panose="02020603050405020304" pitchFamily="18" charset="0"/>
              </a:rPr>
              <a:t/>
            </a:r>
            <a:br>
              <a:rPr lang="it-IT" sz="4800" b="1" i="1" dirty="0" smtClean="0">
                <a:solidFill>
                  <a:srgbClr val="1F4E79"/>
                </a:solidFill>
                <a:latin typeface="Arial" panose="020B0604020202020204" pitchFamily="34" charset="0"/>
                <a:ea typeface="Calibri" panose="020F0502020204030204" pitchFamily="34" charset="0"/>
                <a:cs typeface="Times New Roman" panose="02020603050405020304" pitchFamily="18" charset="0"/>
              </a:rPr>
            </a:br>
            <a:r>
              <a:rPr lang="it-IT" sz="5800" dirty="0" smtClean="0">
                <a:effectLst/>
                <a:latin typeface="Calibri" panose="020F0502020204030204" pitchFamily="34" charset="0"/>
                <a:ea typeface="Calibri" panose="020F0502020204030204" pitchFamily="34" charset="0"/>
                <a:cs typeface="Times New Roman" panose="02020603050405020304" pitchFamily="18" charset="0"/>
              </a:rPr>
              <a:t/>
            </a:r>
            <a:br>
              <a:rPr lang="it-IT" sz="5800" dirty="0" smtClean="0">
                <a:effectLst/>
                <a:latin typeface="Calibri" panose="020F0502020204030204" pitchFamily="34" charset="0"/>
                <a:ea typeface="Calibri" panose="020F0502020204030204" pitchFamily="34" charset="0"/>
                <a:cs typeface="Times New Roman" panose="02020603050405020304" pitchFamily="18" charset="0"/>
              </a:rPr>
            </a:br>
            <a:endParaRPr lang="it-IT" sz="5800" dirty="0"/>
          </a:p>
        </p:txBody>
      </p:sp>
      <p:pic>
        <p:nvPicPr>
          <p:cNvPr id="7" name="Segnaposto contenuto 6"/>
          <p:cNvPicPr>
            <a:picLocks noGrp="1" noChangeAspect="1"/>
          </p:cNvPicPr>
          <p:nvPr>
            <p:ph idx="1"/>
          </p:nvPr>
        </p:nvPicPr>
        <p:blipFill>
          <a:blip r:embed="rId2"/>
          <a:stretch>
            <a:fillRect/>
          </a:stretch>
        </p:blipFill>
        <p:spPr>
          <a:xfrm>
            <a:off x="333579" y="6107398"/>
            <a:ext cx="8872943" cy="750602"/>
          </a:xfrm>
          <a:prstGeom prst="rect">
            <a:avLst/>
          </a:prstGeom>
        </p:spPr>
      </p:pic>
      <p:pic>
        <p:nvPicPr>
          <p:cNvPr id="3" name="Immagine 2"/>
          <p:cNvPicPr>
            <a:picLocks noChangeAspect="1"/>
          </p:cNvPicPr>
          <p:nvPr/>
        </p:nvPicPr>
        <p:blipFill rotWithShape="1">
          <a:blip r:embed="rId3">
            <a:extLst>
              <a:ext uri="{28A0092B-C50C-407E-A947-70E740481C1C}">
                <a14:useLocalDpi xmlns:a14="http://schemas.microsoft.com/office/drawing/2010/main" val="0"/>
              </a:ext>
            </a:extLst>
          </a:blip>
          <a:srcRect l="16973" t="10412" r="13708" b="17162"/>
          <a:stretch/>
        </p:blipFill>
        <p:spPr>
          <a:xfrm>
            <a:off x="179755" y="194723"/>
            <a:ext cx="3907693" cy="1961662"/>
          </a:xfrm>
          <a:prstGeom prst="rect">
            <a:avLst/>
          </a:prstGeom>
        </p:spPr>
      </p:pic>
      <p:sp>
        <p:nvSpPr>
          <p:cNvPr id="6" name="CasellaDiTesto 5"/>
          <p:cNvSpPr txBox="1"/>
          <p:nvPr/>
        </p:nvSpPr>
        <p:spPr>
          <a:xfrm>
            <a:off x="4759570" y="695570"/>
            <a:ext cx="6615392" cy="1569660"/>
          </a:xfrm>
          <a:prstGeom prst="rect">
            <a:avLst/>
          </a:prstGeom>
          <a:noFill/>
        </p:spPr>
        <p:txBody>
          <a:bodyPr wrap="square" rtlCol="0">
            <a:spAutoFit/>
          </a:bodyPr>
          <a:lstStyle/>
          <a:p>
            <a:r>
              <a:rPr lang="it-IT" sz="2400" b="1" dirty="0" smtClean="0">
                <a:solidFill>
                  <a:schemeClr val="accent1">
                    <a:lumMod val="50000"/>
                  </a:schemeClr>
                </a:solidFill>
              </a:rPr>
              <a:t>Rafforzamento dei controlli anche in navigazione - droni</a:t>
            </a:r>
          </a:p>
          <a:p>
            <a:endParaRPr lang="it-IT" sz="2400" b="1" dirty="0" smtClean="0">
              <a:solidFill>
                <a:schemeClr val="accent1">
                  <a:lumMod val="50000"/>
                </a:schemeClr>
              </a:solidFill>
            </a:endParaRPr>
          </a:p>
          <a:p>
            <a:r>
              <a:rPr lang="it-IT" sz="2400" b="1" dirty="0" smtClean="0">
                <a:solidFill>
                  <a:schemeClr val="accent1">
                    <a:lumMod val="50000"/>
                  </a:schemeClr>
                </a:solidFill>
              </a:rPr>
              <a:t>(</a:t>
            </a:r>
            <a:r>
              <a:rPr lang="it-IT" sz="2400" b="1" dirty="0" err="1" smtClean="0">
                <a:solidFill>
                  <a:schemeClr val="accent1">
                    <a:lumMod val="50000"/>
                  </a:schemeClr>
                </a:solidFill>
              </a:rPr>
              <a:t>trasparenza+numero</a:t>
            </a:r>
            <a:r>
              <a:rPr lang="it-IT" sz="2400" b="1" dirty="0" smtClean="0">
                <a:solidFill>
                  <a:schemeClr val="accent1">
                    <a:lumMod val="50000"/>
                  </a:schemeClr>
                </a:solidFill>
              </a:rPr>
              <a:t>+ via circolare 1/2016 RAM)</a:t>
            </a:r>
            <a:endParaRPr lang="it-IT" sz="2400" b="1" dirty="0">
              <a:solidFill>
                <a:schemeClr val="accent1">
                  <a:lumMod val="50000"/>
                </a:schemeClr>
              </a:solidFill>
            </a:endParaRPr>
          </a:p>
        </p:txBody>
      </p:sp>
      <p:pic>
        <p:nvPicPr>
          <p:cNvPr id="8" name="Immagin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923" y="2401761"/>
            <a:ext cx="2595196" cy="3460261"/>
          </a:xfrm>
          <a:prstGeom prst="rect">
            <a:avLst/>
          </a:prstGeom>
        </p:spPr>
      </p:pic>
      <p:sp>
        <p:nvSpPr>
          <p:cNvPr id="9" name="CasellaDiTesto 8"/>
          <p:cNvSpPr txBox="1"/>
          <p:nvPr/>
        </p:nvSpPr>
        <p:spPr>
          <a:xfrm>
            <a:off x="3165231" y="2328985"/>
            <a:ext cx="8917327" cy="4524315"/>
          </a:xfrm>
          <a:prstGeom prst="rect">
            <a:avLst/>
          </a:prstGeom>
          <a:noFill/>
        </p:spPr>
        <p:txBody>
          <a:bodyPr wrap="square" rtlCol="0">
            <a:spAutoFit/>
          </a:bodyPr>
          <a:lstStyle/>
          <a:p>
            <a:endParaRPr lang="it-IT" sz="2400" b="1" dirty="0" smtClean="0">
              <a:solidFill>
                <a:schemeClr val="accent1">
                  <a:lumMod val="50000"/>
                </a:schemeClr>
              </a:solidFill>
            </a:endParaRPr>
          </a:p>
          <a:p>
            <a:r>
              <a:rPr lang="it-IT" sz="2400" b="1" dirty="0" smtClean="0">
                <a:solidFill>
                  <a:schemeClr val="accent1">
                    <a:lumMod val="50000"/>
                  </a:schemeClr>
                </a:solidFill>
              </a:rPr>
              <a:t>Tariffe portuali differenziate in funzione delle prestazioni ambientali</a:t>
            </a:r>
          </a:p>
          <a:p>
            <a:endParaRPr lang="it-IT" sz="2400" b="1" dirty="0">
              <a:solidFill>
                <a:schemeClr val="accent1">
                  <a:lumMod val="50000"/>
                </a:schemeClr>
              </a:solidFill>
            </a:endParaRPr>
          </a:p>
          <a:p>
            <a:r>
              <a:rPr lang="it-IT" sz="2400" b="1" dirty="0" smtClean="0">
                <a:solidFill>
                  <a:schemeClr val="accent1">
                    <a:lumMod val="50000"/>
                  </a:schemeClr>
                </a:solidFill>
              </a:rPr>
              <a:t>Elettrificazione banchine</a:t>
            </a:r>
          </a:p>
          <a:p>
            <a:endParaRPr lang="it-IT" sz="2400" b="1" dirty="0">
              <a:solidFill>
                <a:schemeClr val="accent1">
                  <a:lumMod val="50000"/>
                </a:schemeClr>
              </a:solidFill>
            </a:endParaRPr>
          </a:p>
          <a:p>
            <a:r>
              <a:rPr lang="it-IT" sz="2400" b="1" dirty="0" smtClean="0">
                <a:solidFill>
                  <a:schemeClr val="accent1">
                    <a:lumMod val="50000"/>
                  </a:schemeClr>
                </a:solidFill>
              </a:rPr>
              <a:t>NO HFO per poter adottare SCR e filtri </a:t>
            </a:r>
            <a:r>
              <a:rPr lang="it-IT" sz="2400" b="1" dirty="0" err="1" smtClean="0">
                <a:solidFill>
                  <a:schemeClr val="accent1">
                    <a:lumMod val="50000"/>
                  </a:schemeClr>
                </a:solidFill>
              </a:rPr>
              <a:t>asap</a:t>
            </a:r>
            <a:endParaRPr lang="it-IT" sz="2400" b="1" dirty="0" smtClean="0">
              <a:solidFill>
                <a:schemeClr val="accent1">
                  <a:lumMod val="50000"/>
                </a:schemeClr>
              </a:solidFill>
            </a:endParaRPr>
          </a:p>
          <a:p>
            <a:endParaRPr lang="it-IT" sz="2400" b="1" dirty="0">
              <a:solidFill>
                <a:schemeClr val="accent1">
                  <a:lumMod val="50000"/>
                </a:schemeClr>
              </a:solidFill>
            </a:endParaRPr>
          </a:p>
          <a:p>
            <a:r>
              <a:rPr lang="it-IT" sz="2400" b="1" dirty="0" smtClean="0">
                <a:solidFill>
                  <a:schemeClr val="accent1">
                    <a:lumMod val="50000"/>
                  </a:schemeClr>
                </a:solidFill>
              </a:rPr>
              <a:t>Efficienza e elettrificazione delle tratte brevi</a:t>
            </a:r>
          </a:p>
          <a:p>
            <a:endParaRPr lang="it-IT" sz="2400" b="1" dirty="0">
              <a:solidFill>
                <a:schemeClr val="accent1">
                  <a:lumMod val="50000"/>
                </a:schemeClr>
              </a:solidFill>
            </a:endParaRPr>
          </a:p>
          <a:p>
            <a:r>
              <a:rPr lang="it-IT" sz="2400" b="1" dirty="0" smtClean="0">
                <a:solidFill>
                  <a:schemeClr val="accent1">
                    <a:lumMod val="50000"/>
                  </a:schemeClr>
                </a:solidFill>
              </a:rPr>
              <a:t>Criteri ambientali per l’assegnazione delle tratte di continuità</a:t>
            </a:r>
          </a:p>
          <a:p>
            <a:endParaRPr lang="it-IT" sz="2400" b="1" dirty="0">
              <a:solidFill>
                <a:schemeClr val="accent1">
                  <a:lumMod val="50000"/>
                </a:schemeClr>
              </a:solidFill>
            </a:endParaRPr>
          </a:p>
          <a:p>
            <a:endParaRPr lang="it-IT" sz="2400" b="1" dirty="0">
              <a:solidFill>
                <a:schemeClr val="accent1">
                  <a:lumMod val="50000"/>
                </a:schemeClr>
              </a:solidFill>
            </a:endParaRPr>
          </a:p>
        </p:txBody>
      </p:sp>
    </p:spTree>
    <p:extLst>
      <p:ext uri="{BB962C8B-B14F-4D97-AF65-F5344CB8AC3E}">
        <p14:creationId xmlns:p14="http://schemas.microsoft.com/office/powerpoint/2010/main" val="1035734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1476" y="2230724"/>
            <a:ext cx="5330092" cy="3997569"/>
          </a:xfrm>
          <a:prstGeom prst="rect">
            <a:avLst/>
          </a:prstGeom>
        </p:spPr>
      </p:pic>
      <p:sp>
        <p:nvSpPr>
          <p:cNvPr id="2" name="Titolo 1"/>
          <p:cNvSpPr>
            <a:spLocks noGrp="1"/>
          </p:cNvSpPr>
          <p:nvPr>
            <p:ph type="title"/>
          </p:nvPr>
        </p:nvSpPr>
        <p:spPr>
          <a:xfrm>
            <a:off x="179755" y="194723"/>
            <a:ext cx="11174046" cy="1495966"/>
          </a:xfrm>
          <a:ln>
            <a:noFill/>
          </a:ln>
        </p:spPr>
        <p:txBody>
          <a:bodyPr>
            <a:noAutofit/>
          </a:bodyPr>
          <a:lstStyle/>
          <a:p>
            <a:pPr>
              <a:lnSpc>
                <a:spcPct val="107000"/>
              </a:lnSpc>
              <a:spcAft>
                <a:spcPts val="800"/>
              </a:spcAft>
            </a:pPr>
            <a:r>
              <a:rPr lang="it-IT" sz="4800" b="1" i="1" dirty="0" smtClean="0">
                <a:solidFill>
                  <a:srgbClr val="1F4E79"/>
                </a:solidFill>
                <a:latin typeface="Arial" panose="020B0604020202020204" pitchFamily="34" charset="0"/>
                <a:ea typeface="Calibri" panose="020F0502020204030204" pitchFamily="34" charset="0"/>
                <a:cs typeface="Times New Roman" panose="02020603050405020304" pitchFamily="18" charset="0"/>
              </a:rPr>
              <a:t/>
            </a:r>
            <a:br>
              <a:rPr lang="it-IT" sz="4800" b="1" i="1" dirty="0" smtClean="0">
                <a:solidFill>
                  <a:srgbClr val="1F4E79"/>
                </a:solidFill>
                <a:latin typeface="Arial" panose="020B0604020202020204" pitchFamily="34" charset="0"/>
                <a:ea typeface="Calibri" panose="020F0502020204030204" pitchFamily="34" charset="0"/>
                <a:cs typeface="Times New Roman" panose="02020603050405020304" pitchFamily="18" charset="0"/>
              </a:rPr>
            </a:br>
            <a:r>
              <a:rPr lang="it-IT" sz="5800" dirty="0" smtClean="0">
                <a:effectLst/>
                <a:latin typeface="Calibri" panose="020F0502020204030204" pitchFamily="34" charset="0"/>
                <a:ea typeface="Calibri" panose="020F0502020204030204" pitchFamily="34" charset="0"/>
                <a:cs typeface="Times New Roman" panose="02020603050405020304" pitchFamily="18" charset="0"/>
              </a:rPr>
              <a:t/>
            </a:r>
            <a:br>
              <a:rPr lang="it-IT" sz="5800" dirty="0" smtClean="0">
                <a:effectLst/>
                <a:latin typeface="Calibri" panose="020F0502020204030204" pitchFamily="34" charset="0"/>
                <a:ea typeface="Calibri" panose="020F0502020204030204" pitchFamily="34" charset="0"/>
                <a:cs typeface="Times New Roman" panose="02020603050405020304" pitchFamily="18" charset="0"/>
              </a:rPr>
            </a:br>
            <a:endParaRPr lang="it-IT" sz="5800" dirty="0"/>
          </a:p>
        </p:txBody>
      </p:sp>
      <p:pic>
        <p:nvPicPr>
          <p:cNvPr id="7" name="Segnaposto contenuto 6"/>
          <p:cNvPicPr>
            <a:picLocks noGrp="1" noChangeAspect="1"/>
          </p:cNvPicPr>
          <p:nvPr>
            <p:ph idx="1"/>
          </p:nvPr>
        </p:nvPicPr>
        <p:blipFill>
          <a:blip r:embed="rId3"/>
          <a:stretch>
            <a:fillRect/>
          </a:stretch>
        </p:blipFill>
        <p:spPr>
          <a:xfrm>
            <a:off x="333579" y="6107398"/>
            <a:ext cx="8872943" cy="750602"/>
          </a:xfrm>
          <a:prstGeom prst="rect">
            <a:avLst/>
          </a:prstGeom>
        </p:spPr>
      </p:pic>
      <p:sp>
        <p:nvSpPr>
          <p:cNvPr id="3" name="CasellaDiTesto 2"/>
          <p:cNvSpPr txBox="1"/>
          <p:nvPr/>
        </p:nvSpPr>
        <p:spPr>
          <a:xfrm>
            <a:off x="0" y="289168"/>
            <a:ext cx="12192000" cy="830997"/>
          </a:xfrm>
          <a:prstGeom prst="rect">
            <a:avLst/>
          </a:prstGeom>
          <a:noFill/>
        </p:spPr>
        <p:txBody>
          <a:bodyPr wrap="square" rtlCol="0">
            <a:spAutoFit/>
          </a:bodyPr>
          <a:lstStyle/>
          <a:p>
            <a:pPr algn="ctr"/>
            <a:r>
              <a:rPr lang="it-IT" sz="4800" b="1" dirty="0" smtClean="0">
                <a:effectLst>
                  <a:outerShdw blurRad="38100" dist="38100" dir="2700000" algn="tl">
                    <a:srgbClr val="000000">
                      <a:alpha val="43137"/>
                    </a:srgbClr>
                  </a:outerShdw>
                </a:effectLst>
              </a:rPr>
              <a:t> </a:t>
            </a:r>
            <a:endParaRPr lang="it-IT" sz="4800" b="1" i="1" dirty="0">
              <a:solidFill>
                <a:schemeClr val="accent1">
                  <a:lumMod val="50000"/>
                </a:schemeClr>
              </a:solidFill>
              <a:effectLst>
                <a:outerShdw blurRad="38100" dist="38100" dir="2700000" algn="tl">
                  <a:srgbClr val="000000">
                    <a:alpha val="43137"/>
                  </a:srgbClr>
                </a:outerShdw>
              </a:effectLst>
            </a:endParaRPr>
          </a:p>
        </p:txBody>
      </p:sp>
      <p:sp>
        <p:nvSpPr>
          <p:cNvPr id="4" name="CasellaDiTesto 3"/>
          <p:cNvSpPr txBox="1"/>
          <p:nvPr/>
        </p:nvSpPr>
        <p:spPr>
          <a:xfrm>
            <a:off x="765908" y="3461389"/>
            <a:ext cx="3508497" cy="1692771"/>
          </a:xfrm>
          <a:prstGeom prst="rect">
            <a:avLst/>
          </a:prstGeom>
          <a:noFill/>
        </p:spPr>
        <p:txBody>
          <a:bodyPr wrap="square" rtlCol="0">
            <a:spAutoFit/>
          </a:bodyPr>
          <a:lstStyle/>
          <a:p>
            <a:r>
              <a:rPr lang="it-IT" sz="3200" b="1" i="1" dirty="0" smtClean="0">
                <a:solidFill>
                  <a:schemeClr val="accent1">
                    <a:lumMod val="50000"/>
                  </a:schemeClr>
                </a:solidFill>
              </a:rPr>
              <a:t>Grazie</a:t>
            </a:r>
          </a:p>
          <a:p>
            <a:r>
              <a:rPr lang="it-IT" sz="3600" b="1" i="1" dirty="0" smtClean="0">
                <a:solidFill>
                  <a:schemeClr val="accent1">
                    <a:lumMod val="50000"/>
                  </a:schemeClr>
                </a:solidFill>
              </a:rPr>
              <a:t>Cittadini per l’aria</a:t>
            </a:r>
            <a:endParaRPr lang="it-IT" sz="3600" b="1" i="1" dirty="0">
              <a:solidFill>
                <a:schemeClr val="accent1">
                  <a:lumMod val="50000"/>
                </a:schemeClr>
              </a:solidFill>
            </a:endParaRPr>
          </a:p>
        </p:txBody>
      </p:sp>
      <p:pic>
        <p:nvPicPr>
          <p:cNvPr id="5" name="Immagine 4"/>
          <p:cNvPicPr>
            <a:picLocks noChangeAspect="1"/>
          </p:cNvPicPr>
          <p:nvPr/>
        </p:nvPicPr>
        <p:blipFill>
          <a:blip r:embed="rId4"/>
          <a:stretch>
            <a:fillRect/>
          </a:stretch>
        </p:blipFill>
        <p:spPr>
          <a:xfrm>
            <a:off x="333580" y="41890"/>
            <a:ext cx="6075036" cy="2931368"/>
          </a:xfrm>
          <a:prstGeom prst="rect">
            <a:avLst/>
          </a:prstGeom>
        </p:spPr>
      </p:pic>
    </p:spTree>
    <p:extLst>
      <p:ext uri="{BB962C8B-B14F-4D97-AF65-F5344CB8AC3E}">
        <p14:creationId xmlns:p14="http://schemas.microsoft.com/office/powerpoint/2010/main" val="1866684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3579" y="194724"/>
            <a:ext cx="10881498" cy="352354"/>
          </a:xfrm>
          <a:ln>
            <a:noFill/>
          </a:ln>
        </p:spPr>
        <p:txBody>
          <a:bodyPr>
            <a:noAutofit/>
          </a:bodyPr>
          <a:lstStyle/>
          <a:p>
            <a:pPr algn="ctr"/>
            <a:r>
              <a:rPr lang="it-IT" sz="5400" b="1" dirty="0" smtClean="0">
                <a:solidFill>
                  <a:schemeClr val="accent1">
                    <a:lumMod val="50000"/>
                  </a:schemeClr>
                </a:solidFill>
                <a:latin typeface="+mn-lt"/>
              </a:rPr>
              <a:t>L’Area ECA Mediterranea</a:t>
            </a:r>
            <a:endParaRPr lang="it-IT" sz="5400" b="1" dirty="0">
              <a:solidFill>
                <a:schemeClr val="accent1">
                  <a:lumMod val="50000"/>
                </a:schemeClr>
              </a:solidFill>
              <a:latin typeface="+mn-lt"/>
            </a:endParaRPr>
          </a:p>
        </p:txBody>
      </p:sp>
      <p:pic>
        <p:nvPicPr>
          <p:cNvPr id="7" name="Segnaposto contenuto 6"/>
          <p:cNvPicPr>
            <a:picLocks noGrp="1" noChangeAspect="1"/>
          </p:cNvPicPr>
          <p:nvPr>
            <p:ph idx="1"/>
          </p:nvPr>
        </p:nvPicPr>
        <p:blipFill>
          <a:blip r:embed="rId2"/>
          <a:stretch>
            <a:fillRect/>
          </a:stretch>
        </p:blipFill>
        <p:spPr>
          <a:xfrm>
            <a:off x="333579" y="6107398"/>
            <a:ext cx="8872943" cy="750602"/>
          </a:xfrm>
          <a:prstGeom prst="rect">
            <a:avLst/>
          </a:prstGeom>
        </p:spPr>
      </p:pic>
      <p:pic>
        <p:nvPicPr>
          <p:cNvPr id="12" name="Immagine 11"/>
          <p:cNvPicPr>
            <a:picLocks noChangeAspect="1"/>
          </p:cNvPicPr>
          <p:nvPr/>
        </p:nvPicPr>
        <p:blipFill>
          <a:blip r:embed="rId3"/>
          <a:stretch>
            <a:fillRect/>
          </a:stretch>
        </p:blipFill>
        <p:spPr>
          <a:xfrm>
            <a:off x="522325" y="1133230"/>
            <a:ext cx="10687360" cy="4267199"/>
          </a:xfrm>
          <a:prstGeom prst="rect">
            <a:avLst/>
          </a:prstGeom>
        </p:spPr>
      </p:pic>
      <p:sp>
        <p:nvSpPr>
          <p:cNvPr id="13" name="Rettangolo 12"/>
          <p:cNvSpPr/>
          <p:nvPr/>
        </p:nvSpPr>
        <p:spPr>
          <a:xfrm>
            <a:off x="9315938" y="5470768"/>
            <a:ext cx="1893747" cy="646331"/>
          </a:xfrm>
          <a:prstGeom prst="rect">
            <a:avLst/>
          </a:prstGeom>
        </p:spPr>
        <p:txBody>
          <a:bodyPr wrap="square">
            <a:spAutoFit/>
          </a:bodyPr>
          <a:lstStyle/>
          <a:p>
            <a:r>
              <a:rPr lang="it-IT" dirty="0">
                <a:solidFill>
                  <a:srgbClr val="000000"/>
                </a:solidFill>
                <a:latin typeface="Times New Roman" panose="02020603050405020304" pitchFamily="18" charset="0"/>
              </a:rPr>
              <a:t>UNEP/MED IG.25/L.2/Add.14 </a:t>
            </a:r>
            <a:endParaRPr lang="it-IT" dirty="0"/>
          </a:p>
        </p:txBody>
      </p:sp>
      <p:sp>
        <p:nvSpPr>
          <p:cNvPr id="3" name="CasellaDiTesto 2"/>
          <p:cNvSpPr txBox="1"/>
          <p:nvPr/>
        </p:nvSpPr>
        <p:spPr>
          <a:xfrm>
            <a:off x="584289" y="662781"/>
            <a:ext cx="9949262" cy="400110"/>
          </a:xfrm>
          <a:prstGeom prst="rect">
            <a:avLst/>
          </a:prstGeom>
          <a:noFill/>
        </p:spPr>
        <p:txBody>
          <a:bodyPr wrap="none" rtlCol="0">
            <a:spAutoFit/>
          </a:bodyPr>
          <a:lstStyle/>
          <a:p>
            <a:r>
              <a:rPr lang="it-IT" sz="2000" b="1" dirty="0" smtClean="0">
                <a:solidFill>
                  <a:schemeClr val="accent1">
                    <a:lumMod val="50000"/>
                  </a:schemeClr>
                </a:solidFill>
              </a:rPr>
              <a:t>SECA: </a:t>
            </a:r>
            <a:r>
              <a:rPr lang="it-IT" sz="2000" b="1" dirty="0" err="1" smtClean="0">
                <a:solidFill>
                  <a:schemeClr val="accent1">
                    <a:lumMod val="50000"/>
                  </a:schemeClr>
                </a:solidFill>
              </a:rPr>
              <a:t>Sulphur</a:t>
            </a:r>
            <a:r>
              <a:rPr lang="it-IT" sz="2000" b="1" dirty="0" smtClean="0">
                <a:solidFill>
                  <a:schemeClr val="accent1">
                    <a:lumMod val="50000"/>
                  </a:schemeClr>
                </a:solidFill>
              </a:rPr>
              <a:t> </a:t>
            </a:r>
            <a:r>
              <a:rPr lang="it-IT" sz="2000" b="1" dirty="0" err="1" smtClean="0">
                <a:solidFill>
                  <a:schemeClr val="accent1">
                    <a:lumMod val="50000"/>
                  </a:schemeClr>
                </a:solidFill>
              </a:rPr>
              <a:t>Emission</a:t>
            </a:r>
            <a:r>
              <a:rPr lang="it-IT" sz="2000" b="1" dirty="0" smtClean="0">
                <a:solidFill>
                  <a:schemeClr val="accent1">
                    <a:lumMod val="50000"/>
                  </a:schemeClr>
                </a:solidFill>
              </a:rPr>
              <a:t> Control Area  +  NECA: </a:t>
            </a:r>
            <a:r>
              <a:rPr lang="it-IT" sz="2000" b="1" dirty="0" err="1" smtClean="0">
                <a:solidFill>
                  <a:schemeClr val="accent1">
                    <a:lumMod val="50000"/>
                  </a:schemeClr>
                </a:solidFill>
              </a:rPr>
              <a:t>Sulphur</a:t>
            </a:r>
            <a:r>
              <a:rPr lang="it-IT" sz="2000" b="1" dirty="0" smtClean="0">
                <a:solidFill>
                  <a:schemeClr val="accent1">
                    <a:lumMod val="50000"/>
                  </a:schemeClr>
                </a:solidFill>
              </a:rPr>
              <a:t> </a:t>
            </a:r>
            <a:r>
              <a:rPr lang="it-IT" sz="2000" b="1" dirty="0" err="1" smtClean="0">
                <a:solidFill>
                  <a:schemeClr val="accent1">
                    <a:lumMod val="50000"/>
                  </a:schemeClr>
                </a:solidFill>
              </a:rPr>
              <a:t>Emission</a:t>
            </a:r>
            <a:r>
              <a:rPr lang="it-IT" sz="2000" b="1" dirty="0" smtClean="0">
                <a:solidFill>
                  <a:schemeClr val="accent1">
                    <a:lumMod val="50000"/>
                  </a:schemeClr>
                </a:solidFill>
              </a:rPr>
              <a:t> Control Area:                   ECA</a:t>
            </a:r>
            <a:endParaRPr lang="it-IT" sz="2000" b="1" dirty="0">
              <a:solidFill>
                <a:schemeClr val="accent1">
                  <a:lumMod val="50000"/>
                </a:schemeClr>
              </a:solidFill>
            </a:endParaRPr>
          </a:p>
        </p:txBody>
      </p:sp>
      <p:sp>
        <p:nvSpPr>
          <p:cNvPr id="4" name="Freccia a sinistra 3"/>
          <p:cNvSpPr/>
          <p:nvPr/>
        </p:nvSpPr>
        <p:spPr>
          <a:xfrm rot="10800000">
            <a:off x="9065845" y="673876"/>
            <a:ext cx="797170" cy="38901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5" name="Immagine 4"/>
          <p:cNvPicPr>
            <a:picLocks noChangeAspect="1"/>
          </p:cNvPicPr>
          <p:nvPr/>
        </p:nvPicPr>
        <p:blipFill>
          <a:blip r:embed="rId4"/>
          <a:stretch>
            <a:fillRect/>
          </a:stretch>
        </p:blipFill>
        <p:spPr>
          <a:xfrm>
            <a:off x="333579" y="3931138"/>
            <a:ext cx="3534838" cy="2055443"/>
          </a:xfrm>
          <a:prstGeom prst="rect">
            <a:avLst/>
          </a:prstGeom>
        </p:spPr>
      </p:pic>
    </p:spTree>
    <p:extLst>
      <p:ext uri="{BB962C8B-B14F-4D97-AF65-F5344CB8AC3E}">
        <p14:creationId xmlns:p14="http://schemas.microsoft.com/office/powerpoint/2010/main" val="11966871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33579" y="194724"/>
            <a:ext cx="10881498" cy="352354"/>
          </a:xfrm>
          <a:ln>
            <a:noFill/>
          </a:ln>
        </p:spPr>
        <p:txBody>
          <a:bodyPr>
            <a:noAutofit/>
          </a:bodyPr>
          <a:lstStyle/>
          <a:p>
            <a:pPr algn="ctr"/>
            <a:r>
              <a:rPr lang="it-IT" sz="5400" b="1" dirty="0" smtClean="0">
                <a:solidFill>
                  <a:schemeClr val="accent1">
                    <a:lumMod val="50000"/>
                  </a:schemeClr>
                </a:solidFill>
                <a:latin typeface="+mn-lt"/>
              </a:rPr>
              <a:t>La densità della popolazione</a:t>
            </a:r>
            <a:endParaRPr lang="it-IT" sz="5400" b="1" dirty="0">
              <a:solidFill>
                <a:schemeClr val="accent1">
                  <a:lumMod val="50000"/>
                </a:schemeClr>
              </a:solidFill>
              <a:latin typeface="+mn-lt"/>
            </a:endParaRPr>
          </a:p>
        </p:txBody>
      </p:sp>
      <p:pic>
        <p:nvPicPr>
          <p:cNvPr id="7" name="Segnaposto contenuto 6"/>
          <p:cNvPicPr>
            <a:picLocks noGrp="1" noChangeAspect="1"/>
          </p:cNvPicPr>
          <p:nvPr>
            <p:ph idx="1"/>
          </p:nvPr>
        </p:nvPicPr>
        <p:blipFill>
          <a:blip r:embed="rId2"/>
          <a:stretch>
            <a:fillRect/>
          </a:stretch>
        </p:blipFill>
        <p:spPr>
          <a:xfrm>
            <a:off x="333579" y="6107398"/>
            <a:ext cx="8872943" cy="750602"/>
          </a:xfrm>
          <a:prstGeom prst="rect">
            <a:avLst/>
          </a:prstGeom>
        </p:spPr>
      </p:pic>
      <p:pic>
        <p:nvPicPr>
          <p:cNvPr id="3" name="Immagine 2"/>
          <p:cNvPicPr>
            <a:picLocks noChangeAspect="1"/>
          </p:cNvPicPr>
          <p:nvPr/>
        </p:nvPicPr>
        <p:blipFill>
          <a:blip r:embed="rId3"/>
          <a:stretch>
            <a:fillRect/>
          </a:stretch>
        </p:blipFill>
        <p:spPr>
          <a:xfrm>
            <a:off x="444031" y="1172308"/>
            <a:ext cx="10825753" cy="4322456"/>
          </a:xfrm>
          <a:prstGeom prst="rect">
            <a:avLst/>
          </a:prstGeom>
        </p:spPr>
      </p:pic>
      <p:sp>
        <p:nvSpPr>
          <p:cNvPr id="6" name="Rettangolo 5"/>
          <p:cNvSpPr/>
          <p:nvPr/>
        </p:nvSpPr>
        <p:spPr>
          <a:xfrm>
            <a:off x="9315938" y="5470768"/>
            <a:ext cx="1893747" cy="646331"/>
          </a:xfrm>
          <a:prstGeom prst="rect">
            <a:avLst/>
          </a:prstGeom>
        </p:spPr>
        <p:txBody>
          <a:bodyPr wrap="square">
            <a:spAutoFit/>
          </a:bodyPr>
          <a:lstStyle/>
          <a:p>
            <a:r>
              <a:rPr lang="it-IT" dirty="0">
                <a:solidFill>
                  <a:srgbClr val="000000"/>
                </a:solidFill>
                <a:latin typeface="Times New Roman" panose="02020603050405020304" pitchFamily="18" charset="0"/>
              </a:rPr>
              <a:t>UNEP/MED IG.25/L.2/Add.14 </a:t>
            </a:r>
            <a:endParaRPr lang="it-IT" dirty="0"/>
          </a:p>
        </p:txBody>
      </p:sp>
    </p:spTree>
    <p:extLst>
      <p:ext uri="{BB962C8B-B14F-4D97-AF65-F5344CB8AC3E}">
        <p14:creationId xmlns:p14="http://schemas.microsoft.com/office/powerpoint/2010/main" val="1198574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p:cNvPicPr>
            <a:picLocks noGrp="1" noChangeAspect="1"/>
          </p:cNvPicPr>
          <p:nvPr>
            <p:ph idx="1"/>
          </p:nvPr>
        </p:nvPicPr>
        <p:blipFill>
          <a:blip r:embed="rId2"/>
          <a:stretch>
            <a:fillRect/>
          </a:stretch>
        </p:blipFill>
        <p:spPr>
          <a:xfrm>
            <a:off x="333579" y="6107398"/>
            <a:ext cx="8872943" cy="750602"/>
          </a:xfrm>
          <a:prstGeom prst="rect">
            <a:avLst/>
          </a:prstGeom>
        </p:spPr>
      </p:pic>
      <p:sp>
        <p:nvSpPr>
          <p:cNvPr id="6" name="Rettangolo 5"/>
          <p:cNvSpPr/>
          <p:nvPr/>
        </p:nvSpPr>
        <p:spPr>
          <a:xfrm>
            <a:off x="9315938" y="5470768"/>
            <a:ext cx="1893747" cy="646331"/>
          </a:xfrm>
          <a:prstGeom prst="rect">
            <a:avLst/>
          </a:prstGeom>
        </p:spPr>
        <p:txBody>
          <a:bodyPr wrap="square">
            <a:spAutoFit/>
          </a:bodyPr>
          <a:lstStyle/>
          <a:p>
            <a:r>
              <a:rPr lang="it-IT" dirty="0">
                <a:solidFill>
                  <a:srgbClr val="000000"/>
                </a:solidFill>
                <a:latin typeface="Times New Roman" panose="02020603050405020304" pitchFamily="18" charset="0"/>
              </a:rPr>
              <a:t>UNEP/MED IG.25/L.2/Add.14 </a:t>
            </a:r>
            <a:endParaRPr lang="it-IT" dirty="0"/>
          </a:p>
        </p:txBody>
      </p:sp>
      <p:pic>
        <p:nvPicPr>
          <p:cNvPr id="4" name="Immagine 3"/>
          <p:cNvPicPr>
            <a:picLocks noChangeAspect="1"/>
          </p:cNvPicPr>
          <p:nvPr/>
        </p:nvPicPr>
        <p:blipFill>
          <a:blip r:embed="rId3"/>
          <a:stretch>
            <a:fillRect/>
          </a:stretch>
        </p:blipFill>
        <p:spPr>
          <a:xfrm>
            <a:off x="411732" y="1674769"/>
            <a:ext cx="11134111" cy="3063631"/>
          </a:xfrm>
          <a:prstGeom prst="rect">
            <a:avLst/>
          </a:prstGeom>
        </p:spPr>
      </p:pic>
      <p:sp>
        <p:nvSpPr>
          <p:cNvPr id="5" name="Rettangolo 4"/>
          <p:cNvSpPr/>
          <p:nvPr/>
        </p:nvSpPr>
        <p:spPr>
          <a:xfrm>
            <a:off x="804985" y="320430"/>
            <a:ext cx="10957169" cy="1077218"/>
          </a:xfrm>
          <a:prstGeom prst="rect">
            <a:avLst/>
          </a:prstGeom>
        </p:spPr>
        <p:txBody>
          <a:bodyPr wrap="square">
            <a:spAutoFit/>
          </a:bodyPr>
          <a:lstStyle/>
          <a:p>
            <a:r>
              <a:rPr lang="en-US" sz="3200" b="1" dirty="0">
                <a:solidFill>
                  <a:schemeClr val="accent1">
                    <a:lumMod val="50000"/>
                  </a:schemeClr>
                </a:solidFill>
              </a:rPr>
              <a:t>Baseline and 2020 scenario criteria and greenhouse gas (GHG) pollution emissions </a:t>
            </a:r>
            <a:endParaRPr lang="it-IT" sz="3200" b="1" dirty="0">
              <a:solidFill>
                <a:schemeClr val="accent1">
                  <a:lumMod val="50000"/>
                </a:schemeClr>
              </a:solidFill>
            </a:endParaRPr>
          </a:p>
        </p:txBody>
      </p:sp>
      <p:sp>
        <p:nvSpPr>
          <p:cNvPr id="2" name="Ovale 1"/>
          <p:cNvSpPr/>
          <p:nvPr/>
        </p:nvSpPr>
        <p:spPr>
          <a:xfrm>
            <a:off x="9058031" y="2667323"/>
            <a:ext cx="1672491"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p:cNvSpPr/>
          <p:nvPr/>
        </p:nvSpPr>
        <p:spPr>
          <a:xfrm>
            <a:off x="6224953" y="2687676"/>
            <a:ext cx="1524000" cy="914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22223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p:cNvPicPr>
            <a:picLocks noChangeAspect="1"/>
          </p:cNvPicPr>
          <p:nvPr/>
        </p:nvPicPr>
        <p:blipFill rotWithShape="1">
          <a:blip r:embed="rId2"/>
          <a:srcRect l="1279" t="2306"/>
          <a:stretch/>
        </p:blipFill>
        <p:spPr>
          <a:xfrm>
            <a:off x="96723" y="1062892"/>
            <a:ext cx="11704507" cy="4647474"/>
          </a:xfrm>
          <a:prstGeom prst="rect">
            <a:avLst/>
          </a:prstGeom>
        </p:spPr>
      </p:pic>
      <p:sp>
        <p:nvSpPr>
          <p:cNvPr id="2" name="Titolo 1"/>
          <p:cNvSpPr>
            <a:spLocks noGrp="1"/>
          </p:cNvSpPr>
          <p:nvPr>
            <p:ph type="title"/>
          </p:nvPr>
        </p:nvSpPr>
        <p:spPr>
          <a:xfrm>
            <a:off x="437661" y="468922"/>
            <a:ext cx="10777415" cy="78155"/>
          </a:xfrm>
          <a:ln>
            <a:noFill/>
          </a:ln>
        </p:spPr>
        <p:txBody>
          <a:bodyPr>
            <a:noAutofit/>
          </a:bodyPr>
          <a:lstStyle/>
          <a:p>
            <a:pPr algn="ctr"/>
            <a:r>
              <a:rPr lang="it-IT" sz="3600" b="1" dirty="0" smtClean="0">
                <a:solidFill>
                  <a:schemeClr val="accent1">
                    <a:lumMod val="50000"/>
                  </a:schemeClr>
                </a:solidFill>
                <a:latin typeface="+mn-lt"/>
              </a:rPr>
              <a:t>La riduzione del PM2.5 con l’entrata in vigore della SECA</a:t>
            </a:r>
            <a:endParaRPr lang="it-IT" sz="3600" b="1" dirty="0">
              <a:solidFill>
                <a:schemeClr val="accent1">
                  <a:lumMod val="50000"/>
                </a:schemeClr>
              </a:solidFill>
              <a:latin typeface="+mn-lt"/>
            </a:endParaRPr>
          </a:p>
        </p:txBody>
      </p:sp>
      <p:pic>
        <p:nvPicPr>
          <p:cNvPr id="7" name="Segnaposto contenuto 6"/>
          <p:cNvPicPr>
            <a:picLocks noGrp="1" noChangeAspect="1"/>
          </p:cNvPicPr>
          <p:nvPr>
            <p:ph idx="1"/>
          </p:nvPr>
        </p:nvPicPr>
        <p:blipFill>
          <a:blip r:embed="rId3"/>
          <a:stretch>
            <a:fillRect/>
          </a:stretch>
        </p:blipFill>
        <p:spPr>
          <a:xfrm>
            <a:off x="333579" y="6107398"/>
            <a:ext cx="8872943" cy="750602"/>
          </a:xfrm>
          <a:prstGeom prst="rect">
            <a:avLst/>
          </a:prstGeom>
        </p:spPr>
      </p:pic>
      <p:sp>
        <p:nvSpPr>
          <p:cNvPr id="6" name="Rettangolo 5"/>
          <p:cNvSpPr/>
          <p:nvPr/>
        </p:nvSpPr>
        <p:spPr>
          <a:xfrm>
            <a:off x="9315938" y="5470768"/>
            <a:ext cx="1893747" cy="646331"/>
          </a:xfrm>
          <a:prstGeom prst="rect">
            <a:avLst/>
          </a:prstGeom>
        </p:spPr>
        <p:txBody>
          <a:bodyPr wrap="square">
            <a:spAutoFit/>
          </a:bodyPr>
          <a:lstStyle/>
          <a:p>
            <a:r>
              <a:rPr lang="it-IT" dirty="0">
                <a:solidFill>
                  <a:srgbClr val="000000"/>
                </a:solidFill>
                <a:latin typeface="Times New Roman" panose="02020603050405020304" pitchFamily="18" charset="0"/>
              </a:rPr>
              <a:t>UNEP/MED IG.25/L.2/Add.14 </a:t>
            </a:r>
            <a:endParaRPr lang="it-IT" dirty="0"/>
          </a:p>
        </p:txBody>
      </p:sp>
      <p:sp>
        <p:nvSpPr>
          <p:cNvPr id="3" name="CasellaDiTesto 2"/>
          <p:cNvSpPr txBox="1"/>
          <p:nvPr/>
        </p:nvSpPr>
        <p:spPr>
          <a:xfrm>
            <a:off x="1938216" y="4985552"/>
            <a:ext cx="5469831" cy="923330"/>
          </a:xfrm>
          <a:prstGeom prst="rect">
            <a:avLst/>
          </a:prstGeom>
          <a:noFill/>
        </p:spPr>
        <p:txBody>
          <a:bodyPr wrap="none" rtlCol="0">
            <a:spAutoFit/>
          </a:bodyPr>
          <a:lstStyle/>
          <a:p>
            <a:endParaRPr lang="it-IT" dirty="0"/>
          </a:p>
          <a:p>
            <a:endParaRPr lang="it-IT" dirty="0"/>
          </a:p>
          <a:p>
            <a:r>
              <a:rPr lang="en-US" b="1" dirty="0" smtClean="0">
                <a:solidFill>
                  <a:schemeClr val="accent1">
                    <a:lumMod val="50000"/>
                  </a:schemeClr>
                </a:solidFill>
              </a:rPr>
              <a:t>SECA - 6-8</a:t>
            </a:r>
            <a:r>
              <a:rPr lang="en-US" b="1" dirty="0">
                <a:solidFill>
                  <a:schemeClr val="accent1">
                    <a:lumMod val="50000"/>
                  </a:schemeClr>
                </a:solidFill>
              </a:rPr>
              <a:t>% </a:t>
            </a:r>
            <a:r>
              <a:rPr lang="en-US" b="1" dirty="0" smtClean="0">
                <a:solidFill>
                  <a:schemeClr val="accent1">
                    <a:lumMod val="50000"/>
                  </a:schemeClr>
                </a:solidFill>
              </a:rPr>
              <a:t>PM 2.5 in </a:t>
            </a:r>
            <a:r>
              <a:rPr lang="en-US" b="1" dirty="0">
                <a:solidFill>
                  <a:schemeClr val="accent1">
                    <a:lumMod val="50000"/>
                  </a:schemeClr>
                </a:solidFill>
              </a:rPr>
              <a:t>Greece, Italy, Turkey, </a:t>
            </a:r>
            <a:r>
              <a:rPr lang="en-US" b="1" dirty="0" err="1">
                <a:solidFill>
                  <a:schemeClr val="accent1">
                    <a:lumMod val="50000"/>
                  </a:schemeClr>
                </a:solidFill>
              </a:rPr>
              <a:t>a.o.</a:t>
            </a:r>
            <a:r>
              <a:rPr lang="en-US" b="1" dirty="0">
                <a:solidFill>
                  <a:schemeClr val="accent1">
                    <a:lumMod val="50000"/>
                  </a:schemeClr>
                </a:solidFill>
              </a:rPr>
              <a:t> </a:t>
            </a:r>
            <a:r>
              <a:rPr lang="en-US" b="1" dirty="0" smtClean="0">
                <a:solidFill>
                  <a:schemeClr val="accent1">
                    <a:lumMod val="50000"/>
                  </a:schemeClr>
                </a:solidFill>
              </a:rPr>
              <a:t> (IIASA)</a:t>
            </a:r>
            <a:endParaRPr lang="en-US" b="1" dirty="0">
              <a:solidFill>
                <a:schemeClr val="accent1">
                  <a:lumMod val="50000"/>
                </a:schemeClr>
              </a:solidFill>
            </a:endParaRPr>
          </a:p>
        </p:txBody>
      </p:sp>
      <p:sp>
        <p:nvSpPr>
          <p:cNvPr id="4" name="Ovale 3"/>
          <p:cNvSpPr/>
          <p:nvPr/>
        </p:nvSpPr>
        <p:spPr>
          <a:xfrm>
            <a:off x="1531816" y="5384800"/>
            <a:ext cx="6244492" cy="73229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061838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7661" y="468922"/>
            <a:ext cx="10777415" cy="78155"/>
          </a:xfrm>
          <a:ln>
            <a:noFill/>
          </a:ln>
        </p:spPr>
        <p:txBody>
          <a:bodyPr>
            <a:noAutofit/>
          </a:bodyPr>
          <a:lstStyle/>
          <a:p>
            <a:pPr algn="ctr"/>
            <a:r>
              <a:rPr lang="it-IT" sz="3600" b="1" dirty="0" smtClean="0">
                <a:solidFill>
                  <a:schemeClr val="accent1">
                    <a:lumMod val="50000"/>
                  </a:schemeClr>
                </a:solidFill>
                <a:latin typeface="+mn-lt"/>
              </a:rPr>
              <a:t>Riduzione dei tumori polmonari e della mortalità cardiovascolare post SECA</a:t>
            </a:r>
            <a:endParaRPr lang="it-IT" sz="3600" b="1" dirty="0">
              <a:solidFill>
                <a:schemeClr val="accent1">
                  <a:lumMod val="50000"/>
                </a:schemeClr>
              </a:solidFill>
              <a:latin typeface="+mn-lt"/>
            </a:endParaRPr>
          </a:p>
        </p:txBody>
      </p:sp>
      <p:pic>
        <p:nvPicPr>
          <p:cNvPr id="7" name="Segnaposto contenuto 6"/>
          <p:cNvPicPr>
            <a:picLocks noGrp="1" noChangeAspect="1"/>
          </p:cNvPicPr>
          <p:nvPr>
            <p:ph idx="1"/>
          </p:nvPr>
        </p:nvPicPr>
        <p:blipFill>
          <a:blip r:embed="rId2"/>
          <a:stretch>
            <a:fillRect/>
          </a:stretch>
        </p:blipFill>
        <p:spPr>
          <a:xfrm>
            <a:off x="333579" y="6107398"/>
            <a:ext cx="8872943" cy="750602"/>
          </a:xfrm>
          <a:prstGeom prst="rect">
            <a:avLst/>
          </a:prstGeom>
        </p:spPr>
      </p:pic>
      <p:sp>
        <p:nvSpPr>
          <p:cNvPr id="6" name="Rettangolo 5"/>
          <p:cNvSpPr/>
          <p:nvPr/>
        </p:nvSpPr>
        <p:spPr>
          <a:xfrm>
            <a:off x="9315938" y="5470768"/>
            <a:ext cx="1893747" cy="646331"/>
          </a:xfrm>
          <a:prstGeom prst="rect">
            <a:avLst/>
          </a:prstGeom>
        </p:spPr>
        <p:txBody>
          <a:bodyPr wrap="square">
            <a:spAutoFit/>
          </a:bodyPr>
          <a:lstStyle/>
          <a:p>
            <a:r>
              <a:rPr lang="it-IT" dirty="0">
                <a:solidFill>
                  <a:srgbClr val="000000"/>
                </a:solidFill>
                <a:latin typeface="Times New Roman" panose="02020603050405020304" pitchFamily="18" charset="0"/>
              </a:rPr>
              <a:t>UNEP/MED IG.25/L.2/Add.14 </a:t>
            </a:r>
            <a:endParaRPr lang="it-IT" dirty="0"/>
          </a:p>
        </p:txBody>
      </p:sp>
      <p:pic>
        <p:nvPicPr>
          <p:cNvPr id="4" name="Immagine 3"/>
          <p:cNvPicPr>
            <a:picLocks noChangeAspect="1"/>
          </p:cNvPicPr>
          <p:nvPr/>
        </p:nvPicPr>
        <p:blipFill>
          <a:blip r:embed="rId3"/>
          <a:stretch>
            <a:fillRect/>
          </a:stretch>
        </p:blipFill>
        <p:spPr>
          <a:xfrm>
            <a:off x="730089" y="1000370"/>
            <a:ext cx="10479596" cy="4743102"/>
          </a:xfrm>
          <a:prstGeom prst="rect">
            <a:avLst/>
          </a:prstGeom>
        </p:spPr>
      </p:pic>
      <p:sp>
        <p:nvSpPr>
          <p:cNvPr id="3" name="CasellaDiTesto 2"/>
          <p:cNvSpPr txBox="1"/>
          <p:nvPr/>
        </p:nvSpPr>
        <p:spPr>
          <a:xfrm>
            <a:off x="1500554" y="5470768"/>
            <a:ext cx="10841024" cy="923330"/>
          </a:xfrm>
          <a:prstGeom prst="rect">
            <a:avLst/>
          </a:prstGeom>
          <a:noFill/>
        </p:spPr>
        <p:txBody>
          <a:bodyPr wrap="square" rtlCol="0">
            <a:spAutoFit/>
          </a:bodyPr>
          <a:lstStyle/>
          <a:p>
            <a:r>
              <a:rPr lang="it-IT" b="1" dirty="0" smtClean="0">
                <a:solidFill>
                  <a:schemeClr val="accent1">
                    <a:lumMod val="50000"/>
                  </a:schemeClr>
                </a:solidFill>
              </a:rPr>
              <a:t>50% del danno si realizza sulla costa, ma per il trasporto a lungo raggio e l’impatto dei gas precursori il danno si verifica anche all’interno (IIASA)</a:t>
            </a:r>
            <a:endParaRPr lang="it-IT" b="1" dirty="0">
              <a:solidFill>
                <a:schemeClr val="accent1">
                  <a:lumMod val="50000"/>
                </a:schemeClr>
              </a:solidFill>
            </a:endParaRPr>
          </a:p>
          <a:p>
            <a:endParaRPr lang="it-IT" dirty="0"/>
          </a:p>
        </p:txBody>
      </p:sp>
      <p:sp>
        <p:nvSpPr>
          <p:cNvPr id="5" name="Rettangolo 4"/>
          <p:cNvSpPr/>
          <p:nvPr/>
        </p:nvSpPr>
        <p:spPr>
          <a:xfrm>
            <a:off x="617415" y="911003"/>
            <a:ext cx="8526585" cy="646331"/>
          </a:xfrm>
          <a:prstGeom prst="rect">
            <a:avLst/>
          </a:prstGeom>
        </p:spPr>
        <p:txBody>
          <a:bodyPr wrap="square">
            <a:spAutoFit/>
          </a:bodyPr>
          <a:lstStyle/>
          <a:p>
            <a:r>
              <a:rPr lang="en-US" i="1" dirty="0" smtClean="0">
                <a:solidFill>
                  <a:schemeClr val="accent1">
                    <a:lumMod val="50000"/>
                  </a:schemeClr>
                </a:solidFill>
                <a:latin typeface="TrebuchetMS"/>
              </a:rPr>
              <a:t>SECA+NECA ….“Reductions </a:t>
            </a:r>
            <a:r>
              <a:rPr lang="en-US" i="1" dirty="0">
                <a:solidFill>
                  <a:schemeClr val="accent1">
                    <a:lumMod val="50000"/>
                  </a:schemeClr>
                </a:solidFill>
                <a:latin typeface="TrebuchetMS"/>
              </a:rPr>
              <a:t>are the highest in Italy, along </a:t>
            </a:r>
            <a:r>
              <a:rPr lang="en-US" i="1" dirty="0" smtClean="0">
                <a:solidFill>
                  <a:schemeClr val="accent1">
                    <a:lumMod val="50000"/>
                  </a:schemeClr>
                </a:solidFill>
                <a:latin typeface="TrebuchetMS"/>
              </a:rPr>
              <a:t>the </a:t>
            </a:r>
            <a:r>
              <a:rPr lang="it-IT" i="1" dirty="0" err="1" smtClean="0">
                <a:solidFill>
                  <a:schemeClr val="accent1">
                    <a:lumMod val="50000"/>
                  </a:schemeClr>
                </a:solidFill>
                <a:latin typeface="TrebuchetMS"/>
              </a:rPr>
              <a:t>Ligurian</a:t>
            </a:r>
            <a:r>
              <a:rPr lang="it-IT" i="1" dirty="0" smtClean="0">
                <a:solidFill>
                  <a:schemeClr val="accent1">
                    <a:lumMod val="50000"/>
                  </a:schemeClr>
                </a:solidFill>
                <a:latin typeface="TrebuchetMS"/>
              </a:rPr>
              <a:t> </a:t>
            </a:r>
            <a:r>
              <a:rPr lang="it-IT" i="1" dirty="0" err="1">
                <a:solidFill>
                  <a:schemeClr val="accent1">
                    <a:lumMod val="50000"/>
                  </a:schemeClr>
                </a:solidFill>
                <a:latin typeface="TrebuchetMS"/>
              </a:rPr>
              <a:t>coast</a:t>
            </a:r>
            <a:r>
              <a:rPr lang="it-IT" i="1" dirty="0">
                <a:solidFill>
                  <a:schemeClr val="accent1">
                    <a:lumMod val="50000"/>
                  </a:schemeClr>
                </a:solidFill>
                <a:latin typeface="TrebuchetMS"/>
              </a:rPr>
              <a:t>, in </a:t>
            </a:r>
            <a:r>
              <a:rPr lang="it-IT" i="1" dirty="0" err="1">
                <a:solidFill>
                  <a:schemeClr val="accent1">
                    <a:lumMod val="50000"/>
                  </a:schemeClr>
                </a:solidFill>
                <a:latin typeface="TrebuchetMS"/>
              </a:rPr>
              <a:t>Spain</a:t>
            </a:r>
            <a:r>
              <a:rPr lang="it-IT" i="1" dirty="0">
                <a:solidFill>
                  <a:schemeClr val="accent1">
                    <a:lumMod val="50000"/>
                  </a:schemeClr>
                </a:solidFill>
                <a:latin typeface="TrebuchetMS"/>
              </a:rPr>
              <a:t>, in Corsica and in </a:t>
            </a:r>
            <a:r>
              <a:rPr lang="it-IT" i="1" dirty="0" err="1">
                <a:solidFill>
                  <a:schemeClr val="accent1">
                    <a:lumMod val="50000"/>
                  </a:schemeClr>
                </a:solidFill>
                <a:latin typeface="TrebuchetMS"/>
              </a:rPr>
              <a:t>Greece</a:t>
            </a:r>
            <a:r>
              <a:rPr lang="it-IT" i="1" dirty="0" smtClean="0">
                <a:solidFill>
                  <a:schemeClr val="accent1">
                    <a:lumMod val="50000"/>
                  </a:schemeClr>
                </a:solidFill>
                <a:latin typeface="TrebuchetMS"/>
              </a:rPr>
              <a:t>.» (INERIS)</a:t>
            </a:r>
            <a:endParaRPr lang="it-IT" i="1" dirty="0">
              <a:solidFill>
                <a:schemeClr val="accent1">
                  <a:lumMod val="50000"/>
                </a:schemeClr>
              </a:solidFill>
            </a:endParaRPr>
          </a:p>
        </p:txBody>
      </p:sp>
    </p:spTree>
    <p:extLst>
      <p:ext uri="{BB962C8B-B14F-4D97-AF65-F5344CB8AC3E}">
        <p14:creationId xmlns:p14="http://schemas.microsoft.com/office/powerpoint/2010/main" val="1413781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7661" y="468922"/>
            <a:ext cx="10777415" cy="78155"/>
          </a:xfrm>
          <a:ln>
            <a:noFill/>
          </a:ln>
        </p:spPr>
        <p:txBody>
          <a:bodyPr>
            <a:noAutofit/>
          </a:bodyPr>
          <a:lstStyle/>
          <a:p>
            <a:pPr algn="ctr"/>
            <a:r>
              <a:rPr lang="it-IT" sz="3600" b="1" dirty="0" smtClean="0">
                <a:solidFill>
                  <a:schemeClr val="accent1">
                    <a:lumMod val="50000"/>
                  </a:schemeClr>
                </a:solidFill>
                <a:latin typeface="+mn-lt"/>
              </a:rPr>
              <a:t>Riduzione asma infantile /anno</a:t>
            </a:r>
            <a:endParaRPr lang="it-IT" sz="3600" b="1" dirty="0">
              <a:solidFill>
                <a:schemeClr val="accent1">
                  <a:lumMod val="50000"/>
                </a:schemeClr>
              </a:solidFill>
              <a:latin typeface="+mn-lt"/>
            </a:endParaRPr>
          </a:p>
        </p:txBody>
      </p:sp>
      <p:pic>
        <p:nvPicPr>
          <p:cNvPr id="7" name="Segnaposto contenuto 6"/>
          <p:cNvPicPr>
            <a:picLocks noGrp="1" noChangeAspect="1"/>
          </p:cNvPicPr>
          <p:nvPr>
            <p:ph idx="1"/>
          </p:nvPr>
        </p:nvPicPr>
        <p:blipFill>
          <a:blip r:embed="rId2"/>
          <a:stretch>
            <a:fillRect/>
          </a:stretch>
        </p:blipFill>
        <p:spPr>
          <a:xfrm>
            <a:off x="333579" y="6107398"/>
            <a:ext cx="8872943" cy="750602"/>
          </a:xfrm>
          <a:prstGeom prst="rect">
            <a:avLst/>
          </a:prstGeom>
        </p:spPr>
      </p:pic>
      <p:sp>
        <p:nvSpPr>
          <p:cNvPr id="6" name="Rettangolo 5"/>
          <p:cNvSpPr/>
          <p:nvPr/>
        </p:nvSpPr>
        <p:spPr>
          <a:xfrm>
            <a:off x="9315938" y="5470768"/>
            <a:ext cx="1893747" cy="646331"/>
          </a:xfrm>
          <a:prstGeom prst="rect">
            <a:avLst/>
          </a:prstGeom>
        </p:spPr>
        <p:txBody>
          <a:bodyPr wrap="square">
            <a:spAutoFit/>
          </a:bodyPr>
          <a:lstStyle/>
          <a:p>
            <a:r>
              <a:rPr lang="it-IT" dirty="0">
                <a:solidFill>
                  <a:srgbClr val="000000"/>
                </a:solidFill>
                <a:latin typeface="Times New Roman" panose="02020603050405020304" pitchFamily="18" charset="0"/>
              </a:rPr>
              <a:t>UNEP/MED IG.25/L.2/Add.14 </a:t>
            </a:r>
            <a:endParaRPr lang="it-IT" dirty="0"/>
          </a:p>
        </p:txBody>
      </p:sp>
      <p:pic>
        <p:nvPicPr>
          <p:cNvPr id="3" name="Immagine 2"/>
          <p:cNvPicPr>
            <a:picLocks noChangeAspect="1"/>
          </p:cNvPicPr>
          <p:nvPr/>
        </p:nvPicPr>
        <p:blipFill rotWithShape="1">
          <a:blip r:embed="rId3"/>
          <a:srcRect t="4407" r="6299" b="4092"/>
          <a:stretch/>
        </p:blipFill>
        <p:spPr>
          <a:xfrm>
            <a:off x="2946402" y="1031633"/>
            <a:ext cx="5306644" cy="4976068"/>
          </a:xfrm>
          <a:prstGeom prst="rect">
            <a:avLst/>
          </a:prstGeom>
        </p:spPr>
      </p:pic>
    </p:spTree>
    <p:extLst>
      <p:ext uri="{BB962C8B-B14F-4D97-AF65-F5344CB8AC3E}">
        <p14:creationId xmlns:p14="http://schemas.microsoft.com/office/powerpoint/2010/main" val="3594992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437661" y="1109785"/>
            <a:ext cx="11051224" cy="4684148"/>
          </a:xfrm>
          <a:prstGeom prst="rect">
            <a:avLst/>
          </a:prstGeom>
        </p:spPr>
      </p:pic>
      <p:sp>
        <p:nvSpPr>
          <p:cNvPr id="2" name="Titolo 1"/>
          <p:cNvSpPr>
            <a:spLocks noGrp="1"/>
          </p:cNvSpPr>
          <p:nvPr>
            <p:ph type="title"/>
          </p:nvPr>
        </p:nvSpPr>
        <p:spPr>
          <a:xfrm>
            <a:off x="492369" y="468922"/>
            <a:ext cx="10902462" cy="640863"/>
          </a:xfrm>
          <a:ln>
            <a:noFill/>
          </a:ln>
        </p:spPr>
        <p:txBody>
          <a:bodyPr>
            <a:noAutofit/>
          </a:bodyPr>
          <a:lstStyle/>
          <a:p>
            <a:pPr algn="ctr"/>
            <a:r>
              <a:rPr lang="it-IT" sz="3600" b="1" dirty="0" smtClean="0">
                <a:solidFill>
                  <a:schemeClr val="accent1">
                    <a:lumMod val="50000"/>
                  </a:schemeClr>
                </a:solidFill>
                <a:latin typeface="+mn-lt"/>
              </a:rPr>
              <a:t>Riduzione precipitazioni di solfato post SECA</a:t>
            </a:r>
            <a:endParaRPr lang="it-IT" sz="3600" b="1" dirty="0">
              <a:solidFill>
                <a:schemeClr val="accent1">
                  <a:lumMod val="50000"/>
                </a:schemeClr>
              </a:solidFill>
              <a:latin typeface="+mn-lt"/>
            </a:endParaRPr>
          </a:p>
        </p:txBody>
      </p:sp>
      <p:pic>
        <p:nvPicPr>
          <p:cNvPr id="7" name="Segnaposto contenuto 6"/>
          <p:cNvPicPr>
            <a:picLocks noGrp="1" noChangeAspect="1"/>
          </p:cNvPicPr>
          <p:nvPr>
            <p:ph idx="1"/>
          </p:nvPr>
        </p:nvPicPr>
        <p:blipFill>
          <a:blip r:embed="rId3"/>
          <a:stretch>
            <a:fillRect/>
          </a:stretch>
        </p:blipFill>
        <p:spPr>
          <a:xfrm>
            <a:off x="333579" y="6107398"/>
            <a:ext cx="8872943" cy="750602"/>
          </a:xfrm>
          <a:prstGeom prst="rect">
            <a:avLst/>
          </a:prstGeom>
        </p:spPr>
      </p:pic>
      <p:sp>
        <p:nvSpPr>
          <p:cNvPr id="6" name="Rettangolo 5"/>
          <p:cNvSpPr/>
          <p:nvPr/>
        </p:nvSpPr>
        <p:spPr>
          <a:xfrm>
            <a:off x="9315938" y="5470768"/>
            <a:ext cx="1893747" cy="646331"/>
          </a:xfrm>
          <a:prstGeom prst="rect">
            <a:avLst/>
          </a:prstGeom>
        </p:spPr>
        <p:txBody>
          <a:bodyPr wrap="square">
            <a:spAutoFit/>
          </a:bodyPr>
          <a:lstStyle/>
          <a:p>
            <a:r>
              <a:rPr lang="it-IT" dirty="0">
                <a:solidFill>
                  <a:srgbClr val="000000"/>
                </a:solidFill>
                <a:latin typeface="Times New Roman" panose="02020603050405020304" pitchFamily="18" charset="0"/>
              </a:rPr>
              <a:t>UNEP/MED IG.25/L.2/Add.14 </a:t>
            </a:r>
            <a:endParaRPr lang="it-IT" dirty="0"/>
          </a:p>
        </p:txBody>
      </p:sp>
    </p:spTree>
    <p:extLst>
      <p:ext uri="{BB962C8B-B14F-4D97-AF65-F5344CB8AC3E}">
        <p14:creationId xmlns:p14="http://schemas.microsoft.com/office/powerpoint/2010/main" val="357826113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572</Words>
  <Application>Microsoft Office PowerPoint</Application>
  <PresentationFormat>Widescreen</PresentationFormat>
  <Paragraphs>99</Paragraphs>
  <Slides>27</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27</vt:i4>
      </vt:variant>
    </vt:vector>
  </HeadingPairs>
  <TitlesOfParts>
    <vt:vector size="33" baseType="lpstr">
      <vt:lpstr>Arial</vt:lpstr>
      <vt:lpstr>Calibri</vt:lpstr>
      <vt:lpstr>Calibri Light</vt:lpstr>
      <vt:lpstr>Times New Roman</vt:lpstr>
      <vt:lpstr>TrebuchetMS</vt:lpstr>
      <vt:lpstr>Tema di Office</vt:lpstr>
      <vt:lpstr> Verso l’Area ECA Mediterranea </vt:lpstr>
      <vt:lpstr>  </vt:lpstr>
      <vt:lpstr>L’Area ECA Mediterranea</vt:lpstr>
      <vt:lpstr>La densità della popolazione</vt:lpstr>
      <vt:lpstr>Presentazione standard di PowerPoint</vt:lpstr>
      <vt:lpstr>La riduzione del PM2.5 con l’entrata in vigore della SECA</vt:lpstr>
      <vt:lpstr>Riduzione dei tumori polmonari e della mortalità cardiovascolare post SECA</vt:lpstr>
      <vt:lpstr>Riduzione asma infantile /anno</vt:lpstr>
      <vt:lpstr>Riduzione precipitazioni di solfato post SECA</vt:lpstr>
      <vt:lpstr>Riduzione precipitazioni di PM post SECA</vt:lpstr>
      <vt:lpstr>Incremento visibilità post SECA</vt:lpstr>
      <vt:lpstr>Benefici ambientali derivanti dalla SECA</vt:lpstr>
      <vt:lpstr>Risparmio in salute derivante dall’adozione della SECA</vt:lpstr>
      <vt:lpstr>Dicembre 2021</vt:lpstr>
      <vt:lpstr>Presentazione standard di PowerPoint</vt:lpstr>
      <vt:lpstr>1 gennaio – 31 luglio 2020:  Media NO2 da trasporto  marittimo</vt:lpstr>
      <vt:lpstr> Le emissioni Nox nel Mediterraneo</vt:lpstr>
      <vt:lpstr>Risparmio in salute derivante dall’adozione della ECA</vt:lpstr>
      <vt:lpstr>Le rotte dei traghetti: Europa vs. territorio italiano</vt:lpstr>
      <vt:lpstr>Le rotte delle navi da crociera</vt:lpstr>
      <vt:lpstr>Costi  vs Benfici</vt:lpstr>
      <vt:lpstr>  </vt:lpstr>
      <vt:lpstr>  </vt:lpstr>
      <vt:lpstr>  </vt:lpstr>
      <vt:lpstr>  </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proposal shows that the designation of the proposed Med SOX ECA is supported by a demonstrated need to prevent, reduce, and control emissions of sulphur oxides and particulate matter from ships. Moreover, the adoption of the proposed Med SOX ECA will result in significant reductions in ambient levels of air pollution in the Mediterranean Sea, as a whole, and in the Mediterranean coastal States, which will achieve substantial benefits to human health and the environment.”</dc:title>
  <dc:creator>Anna Gerometta</dc:creator>
  <cp:lastModifiedBy>Anna Gerometta</cp:lastModifiedBy>
  <cp:revision>31</cp:revision>
  <dcterms:created xsi:type="dcterms:W3CDTF">2022-06-20T21:14:57Z</dcterms:created>
  <dcterms:modified xsi:type="dcterms:W3CDTF">2022-06-22T07:13:46Z</dcterms:modified>
</cp:coreProperties>
</file>