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5" r:id="rId3"/>
    <p:sldId id="267" r:id="rId4"/>
    <p:sldId id="337" r:id="rId5"/>
    <p:sldId id="336" r:id="rId6"/>
    <p:sldId id="268" r:id="rId7"/>
    <p:sldId id="293" r:id="rId8"/>
    <p:sldId id="295" r:id="rId9"/>
    <p:sldId id="332" r:id="rId10"/>
    <p:sldId id="331" r:id="rId11"/>
    <p:sldId id="273" r:id="rId12"/>
    <p:sldId id="324" r:id="rId13"/>
    <p:sldId id="325" r:id="rId14"/>
    <p:sldId id="302" r:id="rId15"/>
    <p:sldId id="296" r:id="rId16"/>
    <p:sldId id="300" r:id="rId17"/>
    <p:sldId id="321" r:id="rId18"/>
    <p:sldId id="299" r:id="rId19"/>
    <p:sldId id="289" r:id="rId20"/>
    <p:sldId id="290" r:id="rId21"/>
    <p:sldId id="333" r:id="rId22"/>
    <p:sldId id="301" r:id="rId23"/>
    <p:sldId id="307" r:id="rId24"/>
    <p:sldId id="309" r:id="rId25"/>
    <p:sldId id="310" r:id="rId26"/>
    <p:sldId id="320" r:id="rId27"/>
    <p:sldId id="317" r:id="rId28"/>
    <p:sldId id="314" r:id="rId29"/>
    <p:sldId id="334" r:id="rId30"/>
    <p:sldId id="335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5824" autoAdjust="0"/>
  </p:normalViewPr>
  <p:slideViewPr>
    <p:cSldViewPr>
      <p:cViewPr varScale="1">
        <p:scale>
          <a:sx n="56" d="100"/>
          <a:sy n="56" d="100"/>
        </p:scale>
        <p:origin x="1578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4A185-6AC9-4DD4-81D2-F195AC343DFD}" type="datetimeFigureOut">
              <a:rPr lang="it-IT" smtClean="0"/>
              <a:pPr/>
              <a:t>22/06/2022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9A412-7980-4C29-830E-4C5AD4C2167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14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9A412-7980-4C29-830E-4C5AD4C2167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9A412-7980-4C29-830E-4C5AD4C21675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26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69E8B-ACEB-471A-95A7-4C7E4535943C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62A4-3146-458E-8D55-8FF5FBE32CC3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7827-D6D4-45D8-844E-BD48EFE63936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F937-AEE8-4B7F-B7BA-B3A8E80AFDBF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B2EC-6A37-4199-8581-BDEFB9D337A0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2665-F993-4692-AA55-A08A39A04185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0E00-C02E-4B0B-B782-C8950D359C6C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5530-0D66-4F6D-A989-4AE50C028379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0070-5626-4938-AFEB-4811C7D31B9C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42D4-E1B7-4CF3-AC2B-9230537CAB41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126A-509E-4C43-A1D4-DA8A00D5D854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4B51B-C21C-47A0-BE58-F4286B147CCC}" type="datetime1">
              <a:rPr lang="it-IT" smtClean="0"/>
              <a:pPr/>
              <a:t>22/06/2022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90EE2-BAB3-42FE-A1C7-BD1F20BDA31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1680" y="260649"/>
            <a:ext cx="5904656" cy="936103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352928" cy="4896544"/>
          </a:xfrm>
        </p:spPr>
        <p:txBody>
          <a:bodyPr>
            <a:normAutofit/>
          </a:bodyPr>
          <a:lstStyle/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La voce dei cittadini delle città portuali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Enzo Tortello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Presidente Ecoistituto di Reggio Emilia e Genova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Presidente Comitato Tutela Ambientale Genova Centro-Ovest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0"/>
            <a:ext cx="1118121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8640"/>
            <a:ext cx="864096" cy="1080120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64096" cy="1080120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11" name="Immagine 10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2752" y="152400"/>
            <a:ext cx="1118121" cy="14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259632" y="1844824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Sui macchinari ed il loro stato manutentivo normalmente 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solo controlli documentali </a:t>
            </a:r>
            <a:r>
              <a:rPr lang="it-IT" altLang="it-IT" sz="2400" dirty="0" smtClean="0">
                <a:solidFill>
                  <a:srgbClr val="00B050"/>
                </a:solidFill>
                <a:ea typeface="ＭＳ Ｐゴシック" pitchFamily="34" charset="-128"/>
              </a:rPr>
              <a:t>(certificati)</a:t>
            </a:r>
            <a:endParaRPr lang="it-IT" altLang="it-IT" sz="2400" dirty="0" smtClean="0">
              <a:ea typeface="ＭＳ Ｐゴシック" pitchFamily="34" charset="-128"/>
            </a:endParaRPr>
          </a:p>
          <a:p>
            <a:pPr algn="just">
              <a:buFontTx/>
              <a:buNone/>
            </a:pPr>
            <a:endParaRPr lang="it-IT" altLang="it-IT" sz="2400" dirty="0" smtClean="0">
              <a:ea typeface="ＭＳ Ｐゴシック" pitchFamily="34" charset="-128"/>
            </a:endParaRPr>
          </a:p>
          <a:p>
            <a:pPr algn="just"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Sul 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combustibile </a:t>
            </a:r>
            <a:r>
              <a:rPr lang="it-IT" altLang="it-IT" sz="2400" dirty="0" smtClean="0">
                <a:ea typeface="ＭＳ Ｐゴシック" pitchFamily="34" charset="-128"/>
              </a:rPr>
              <a:t>controllo diretto </a:t>
            </a:r>
            <a:r>
              <a:rPr lang="ja-JP" altLang="it-IT" sz="2400" dirty="0" smtClean="0">
                <a:ea typeface="ＭＳ Ｐゴシック" pitchFamily="34" charset="-128"/>
              </a:rPr>
              <a:t>“</a:t>
            </a:r>
            <a:r>
              <a:rPr lang="it-IT" altLang="ja-JP" sz="2400" dirty="0" smtClean="0">
                <a:ea typeface="ＭＳ Ｐゴシック" pitchFamily="34" charset="-128"/>
              </a:rPr>
              <a:t>minimo</a:t>
            </a:r>
            <a:r>
              <a:rPr lang="ja-JP" altLang="it-IT" sz="2400" dirty="0" smtClean="0">
                <a:ea typeface="ＭＳ Ｐゴシック" pitchFamily="34" charset="-128"/>
              </a:rPr>
              <a:t>”</a:t>
            </a:r>
            <a:r>
              <a:rPr lang="it-IT" altLang="ja-JP" sz="2400" dirty="0" smtClean="0">
                <a:ea typeface="ＭＳ Ｐゴシック" pitchFamily="34" charset="-128"/>
              </a:rPr>
              <a:t> </a:t>
            </a:r>
            <a:r>
              <a:rPr lang="it-IT" altLang="ja-JP" sz="2400" dirty="0" smtClean="0">
                <a:solidFill>
                  <a:srgbClr val="FF0000"/>
                </a:solidFill>
                <a:ea typeface="ＭＳ Ｐゴシック" pitchFamily="34" charset="-128"/>
              </a:rPr>
              <a:t>3% </a:t>
            </a:r>
            <a:r>
              <a:rPr lang="it-IT" altLang="ja-JP" sz="2400" dirty="0" smtClean="0">
                <a:ea typeface="ＭＳ Ｐゴシック" pitchFamily="34" charset="-128"/>
              </a:rPr>
              <a:t>della navi contate una sola volta nell’anno ( 10% delle imbarcazioni controllate di cui il 30% di esse sottoposte a controllo del combustibile)</a:t>
            </a:r>
            <a:endParaRPr lang="it-IT" altLang="ja-JP" sz="2400" dirty="0" smtClean="0">
              <a:solidFill>
                <a:srgbClr val="00B050"/>
              </a:solidFill>
              <a:ea typeface="ＭＳ Ｐゴシック" pitchFamily="34" charset="-128"/>
            </a:endParaRPr>
          </a:p>
          <a:p>
            <a:pPr algn="just">
              <a:buFontTx/>
              <a:buNone/>
            </a:pPr>
            <a:endParaRPr lang="it-IT" altLang="ja-JP" sz="2400" dirty="0" smtClean="0">
              <a:solidFill>
                <a:srgbClr val="00B050"/>
              </a:solidFill>
              <a:ea typeface="ＭＳ Ｐゴシック" pitchFamily="34" charset="-128"/>
            </a:endParaRPr>
          </a:p>
          <a:p>
            <a:pPr algn="just">
              <a:buFontTx/>
              <a:buNone/>
            </a:pPr>
            <a:endParaRPr lang="it-IT" altLang="ja-JP" sz="2400" dirty="0" smtClean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6" name="Picture 2" descr="C:\Users\Enzo Tortello\Documents\scanner\ARPAL 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412875"/>
            <a:ext cx="80645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/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9592" y="1700808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it-IT" altLang="it-IT" sz="3200" dirty="0" smtClean="0">
                <a:ea typeface="ＭＳ Ｐゴシック" pitchFamily="34" charset="-128"/>
              </a:rPr>
              <a:t>Per quanto riguarda la CO2 è stato introdotto l’EEDI (Energy </a:t>
            </a:r>
            <a:r>
              <a:rPr lang="it-IT" altLang="it-IT" sz="3200" dirty="0" err="1" smtClean="0">
                <a:ea typeface="ＭＳ Ｐゴシック" pitchFamily="34" charset="-128"/>
              </a:rPr>
              <a:t>Efficiency</a:t>
            </a:r>
            <a:r>
              <a:rPr lang="it-IT" altLang="it-IT" sz="3200" dirty="0" smtClean="0">
                <a:ea typeface="ＭＳ Ｐゴシック" pitchFamily="34" charset="-128"/>
              </a:rPr>
              <a:t> Design </a:t>
            </a:r>
            <a:r>
              <a:rPr lang="it-IT" altLang="it-IT" sz="3200" dirty="0" err="1" smtClean="0">
                <a:ea typeface="ＭＳ Ｐゴシック" pitchFamily="34" charset="-128"/>
              </a:rPr>
              <a:t>Index</a:t>
            </a:r>
            <a:r>
              <a:rPr lang="it-IT" altLang="it-IT" sz="3200" dirty="0" smtClean="0">
                <a:ea typeface="ＭＳ Ｐゴシック" pitchFamily="34" charset="-128"/>
              </a:rPr>
              <a:t>) per le navi costruite a partire dal 2013  con l’intenzione di rivederlo ogni 5 anni per tenere conto delle novità tecnologiche nel frattempo messe a punto (forma dello scafo, motore, uso di vernici speciali, ecc.)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80720" cy="1287016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/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86000" y="1700808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it-IT" sz="3200" dirty="0" smtClean="0">
                <a:ea typeface="ＭＳ Ｐゴシック" pitchFamily="34" charset="-128"/>
              </a:rPr>
              <a:t>A Genova,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la rete fissa per il controllo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della qualità dell’aria,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u="sng" dirty="0" smtClean="0">
                <a:solidFill>
                  <a:srgbClr val="FF0000"/>
                </a:solidFill>
                <a:ea typeface="ＭＳ Ｐゴシック" pitchFamily="34" charset="-128"/>
              </a:rPr>
              <a:t>non è</a:t>
            </a:r>
            <a:r>
              <a:rPr lang="it-IT" sz="3200" u="sng" dirty="0" smtClean="0">
                <a:ea typeface="ＭＳ Ｐゴシック" pitchFamily="34" charset="-128"/>
              </a:rPr>
              <a:t>  </a:t>
            </a:r>
            <a:r>
              <a:rPr lang="it-IT" sz="3200" u="sng" dirty="0" smtClean="0">
                <a:solidFill>
                  <a:srgbClr val="FF0000"/>
                </a:solidFill>
                <a:ea typeface="ＭＳ Ｐゴシック" pitchFamily="34" charset="-128"/>
              </a:rPr>
              <a:t>(non era?) </a:t>
            </a:r>
            <a:r>
              <a:rPr lang="it-IT" sz="3200" dirty="0" smtClean="0">
                <a:ea typeface="ＭＳ Ｐゴシック" pitchFamily="34" charset="-128"/>
              </a:rPr>
              <a:t>predisposta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per monitorare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le zone di massima ricaduta </a:t>
            </a:r>
            <a:br>
              <a:rPr lang="it-IT" sz="3200" dirty="0" smtClean="0">
                <a:ea typeface="ＭＳ Ｐゴシック" pitchFamily="34" charset="-128"/>
              </a:rPr>
            </a:br>
            <a:r>
              <a:rPr lang="it-IT" sz="3200" dirty="0" smtClean="0">
                <a:ea typeface="ＭＳ Ｐゴシック" pitchFamily="34" charset="-128"/>
              </a:rPr>
              <a:t>delle emissioni portuali</a:t>
            </a:r>
            <a:endParaRPr lang="it-IT" altLang="it-IT" sz="32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86000" y="234888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it-IT" sz="3200" dirty="0" smtClean="0">
                <a:ea typeface="ＭＳ Ｐゴシック" pitchFamily="34" charset="-128"/>
              </a:rPr>
              <a:t>Dislocazione punti addizionali di monitoraggio </a:t>
            </a:r>
            <a:r>
              <a:rPr lang="it-IT" sz="3200" dirty="0" smtClean="0">
                <a:solidFill>
                  <a:srgbClr val="FF0000"/>
                </a:solidFill>
                <a:ea typeface="ＭＳ Ｐゴシック" pitchFamily="34" charset="-128"/>
              </a:rPr>
              <a:t>ARPAL</a:t>
            </a:r>
            <a:r>
              <a:rPr lang="it-IT" sz="3200" dirty="0" smtClean="0">
                <a:ea typeface="ＭＳ Ｐゴシック" pitchFamily="34" charset="-128"/>
              </a:rPr>
              <a:t> in zona portuale, nell’ambito del progetto internazionale </a:t>
            </a:r>
            <a:r>
              <a:rPr lang="it-IT" sz="3200" dirty="0" smtClean="0">
                <a:solidFill>
                  <a:srgbClr val="FF0000"/>
                </a:solidFill>
                <a:ea typeface="ＭＳ Ｐゴシック" pitchFamily="34" charset="-128"/>
              </a:rPr>
              <a:t>AER NOSTRUM</a:t>
            </a:r>
            <a:endParaRPr lang="it-IT" altLang="it-IT" sz="3200" dirty="0" smtClean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piani portuali ambientali ed il miglioramento dell’ambiente attraverso l’elettrificazione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AEIT Sez. Ligure 03/</a:t>
            </a:r>
            <a:r>
              <a:rPr lang="it-IT" sz="2400" b="1" dirty="0" err="1" smtClean="0">
                <a:solidFill>
                  <a:srgbClr val="FF0000"/>
                </a:solidFill>
              </a:rPr>
              <a:t>03</a:t>
            </a:r>
            <a:r>
              <a:rPr lang="it-IT" sz="2400" b="1" dirty="0" smtClean="0">
                <a:solidFill>
                  <a:srgbClr val="FF0000"/>
                </a:solidFill>
              </a:rPr>
              <a:t>/2022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44824"/>
            <a:ext cx="5544616" cy="457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piani portuali ambientali ed il miglioramento dell’ambiente attraverso l’elettrificazione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 AEIT Sez. Ligure 03/02/2022</a:t>
            </a:r>
            <a:endParaRPr lang="it-IT" sz="2400" dirty="0"/>
          </a:p>
        </p:txBody>
      </p:sp>
      <p:pic>
        <p:nvPicPr>
          <p:cNvPr id="3" name="Immagin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5" name="Immagine 4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512168"/>
          </a:xfrm>
          <a:prstGeom prst="rect">
            <a:avLst/>
          </a:prstGeom>
        </p:spPr>
      </p:pic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27584" y="1844824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CITIZEN SCIENCE</a:t>
            </a:r>
          </a:p>
          <a:p>
            <a:endParaRPr lang="it-IT" sz="2800" dirty="0" smtClean="0"/>
          </a:p>
          <a:p>
            <a:r>
              <a:rPr lang="it-IT" sz="2800" dirty="0" smtClean="0"/>
              <a:t>Progetto Ecoistituto di integrazione della rete di monitoraggio ARPAL con una rete autogestita  da Cittadini e Studenti per il monitoraggio delle polveri PM 2.5 e PM 10 e sensori per altri inquinanti critici</a:t>
            </a:r>
          </a:p>
          <a:p>
            <a:endParaRPr lang="it-IT" sz="2800" dirty="0" smtClean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piani portuali ambientali ed il miglioramento dell’ambiente attraverso l’elettrificazione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 AEIT Sez. Ligure 03/02/2022</a:t>
            </a:r>
            <a:endParaRPr lang="it-IT" sz="2400" dirty="0"/>
          </a:p>
        </p:txBody>
      </p:sp>
      <p:pic>
        <p:nvPicPr>
          <p:cNvPr id="3" name="Immagin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5" name="Immagine 4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512168"/>
          </a:xfrm>
          <a:prstGeom prst="rect">
            <a:avLst/>
          </a:prstGeom>
        </p:spPr>
      </p:pic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27584" y="1988840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MODELLI </a:t>
            </a:r>
            <a:r>
              <a:rPr lang="it-IT" sz="2800" dirty="0" err="1" smtClean="0">
                <a:solidFill>
                  <a:srgbClr val="FF0000"/>
                </a:solidFill>
              </a:rPr>
              <a:t>DI</a:t>
            </a:r>
            <a:r>
              <a:rPr lang="it-IT" sz="2800" dirty="0" smtClean="0">
                <a:solidFill>
                  <a:srgbClr val="FF0000"/>
                </a:solidFill>
              </a:rPr>
              <a:t> DIFFUSIONE</a:t>
            </a:r>
          </a:p>
          <a:p>
            <a:pPr algn="just"/>
            <a:endParaRPr lang="it-IT" sz="2800" dirty="0" smtClean="0"/>
          </a:p>
          <a:p>
            <a:pPr algn="just"/>
            <a:r>
              <a:rPr lang="it-IT" sz="2800" dirty="0" smtClean="0"/>
              <a:t>Essendo i camini delle navi molto vicini alle case, le emissioni non hanno il tempo di diffondersi in atmosfera e si verificano sacche a concentrazione maggiore  a seconda della direzione dei venti 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844824"/>
            <a:ext cx="3744416" cy="461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624736" cy="1143000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I piani portuali ambientali ed il miglioramento dell’ambiente attraverso l’elettrificazione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800" b="1" dirty="0" smtClean="0">
                <a:solidFill>
                  <a:srgbClr val="FF0000"/>
                </a:solidFill>
              </a:rPr>
              <a:t> AEIT Sez. Ligure 03/02/2022</a:t>
            </a:r>
            <a:endParaRPr lang="it-IT" sz="2800" dirty="0"/>
          </a:p>
        </p:txBody>
      </p:sp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7" name="Immagine 6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8" name="Segnaposto contenuto 5" descr="FERRARA5 pas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-33667" b="-33667"/>
          <a:stretch>
            <a:fillRect/>
          </a:stretch>
        </p:blipFill>
        <p:spPr>
          <a:xfrm>
            <a:off x="673334" y="1600200"/>
            <a:ext cx="3606331" cy="4525963"/>
          </a:xfrm>
        </p:spPr>
      </p:pic>
      <p:pic>
        <p:nvPicPr>
          <p:cNvPr id="13" name="Segnaposto contenuto 5" descr="IMG_043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-43893" b="-43893"/>
          <a:stretch>
            <a:fillRect/>
          </a:stretch>
        </p:blipFill>
        <p:spPr bwMode="auto">
          <a:xfrm>
            <a:off x="5148064" y="2060848"/>
            <a:ext cx="3150524" cy="35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pic>
        <p:nvPicPr>
          <p:cNvPr id="6" name="Picture 7" descr="https://www.cittadiniperlaria.org/wp-content/uploads/2018/08/Winner02-35-copyright-cittadiniperlaria-Arrata-Gen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060575"/>
            <a:ext cx="8488363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768752" cy="1152128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" cy="1080120"/>
          </a:xfrm>
          <a:prstGeom prst="rect">
            <a:avLst/>
          </a:prstGeom>
        </p:spPr>
      </p:pic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0"/>
            <a:ext cx="830089" cy="1313384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2927" y="1600200"/>
            <a:ext cx="57381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768752" cy="1152128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Proposta 1</a:t>
            </a:r>
          </a:p>
          <a:p>
            <a:pPr algn="just">
              <a:buNone/>
            </a:pPr>
            <a:r>
              <a:rPr lang="it-IT" dirty="0" smtClean="0">
                <a:solidFill>
                  <a:srgbClr val="FF0000"/>
                </a:solidFill>
              </a:rPr>
              <a:t>	</a:t>
            </a:r>
            <a:r>
              <a:rPr lang="it-IT" dirty="0" smtClean="0"/>
              <a:t>Poiché non si può pensare di  “chiudere” il porto per una eventuale segnalazione di superamento dei limiti indiscriminato e non localizzato</a:t>
            </a:r>
          </a:p>
          <a:p>
            <a:pPr algn="just">
              <a:buNone/>
            </a:pPr>
            <a:r>
              <a:rPr lang="it-IT" dirty="0" smtClean="0"/>
              <a:t>	</a:t>
            </a:r>
            <a:r>
              <a:rPr lang="it-IT" dirty="0" smtClean="0">
                <a:solidFill>
                  <a:srgbClr val="FF0000"/>
                </a:solidFill>
              </a:rPr>
              <a:t>Si chiede che venga introdotto e regolamentato il monitoraggio diretto “a camino” con DRONI equipaggiati da sensori ottici e/o “nasi” elettronici</a:t>
            </a:r>
            <a:endParaRPr lang="it-IT" dirty="0"/>
          </a:p>
        </p:txBody>
      </p:sp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" cy="1080120"/>
          </a:xfrm>
          <a:prstGeom prst="rect">
            <a:avLst/>
          </a:prstGeom>
        </p:spPr>
      </p:pic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0"/>
            <a:ext cx="830089" cy="1313384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861448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Enzo Tortello\Documents\scanner\Fum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416800" cy="436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" cy="1080120"/>
          </a:xfrm>
          <a:prstGeom prst="rect">
            <a:avLst/>
          </a:prstGeom>
        </p:spPr>
      </p:pic>
      <p:pic>
        <p:nvPicPr>
          <p:cNvPr id="6" name="Immagine 5" descr="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0"/>
            <a:ext cx="830089" cy="1313384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 fontScale="25000" lnSpcReduction="20000"/>
          </a:bodyPr>
          <a:lstStyle/>
          <a:p>
            <a:pPr lvl="1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Pr</a:t>
            </a:r>
            <a:endParaRPr lang="it-IT" altLang="it-IT" sz="7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8000" dirty="0" smtClean="0">
                <a:ea typeface="ＭＳ Ｐゴシック" pitchFamily="34" charset="-128"/>
              </a:rPr>
              <a:t>	</a:t>
            </a:r>
            <a:r>
              <a:rPr lang="it-IT" altLang="it-IT" sz="9600" dirty="0" smtClean="0">
                <a:solidFill>
                  <a:srgbClr val="FF0000"/>
                </a:solidFill>
                <a:ea typeface="ＭＳ Ｐゴシック" pitchFamily="34" charset="-128"/>
              </a:rPr>
              <a:t>PROPOSTA 2</a:t>
            </a:r>
          </a:p>
          <a:p>
            <a:pPr lvl="1" algn="just">
              <a:buFontTx/>
              <a:buNone/>
            </a:pPr>
            <a:r>
              <a:rPr lang="it-IT" altLang="it-IT" sz="8000" dirty="0" smtClean="0">
                <a:ea typeface="ＭＳ Ｐゴシック" pitchFamily="34" charset="-128"/>
              </a:rPr>
              <a:t>	Le </a:t>
            </a: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Aree ECA </a:t>
            </a:r>
            <a:r>
              <a:rPr lang="it-IT" altLang="it-IT" sz="8000" dirty="0" smtClean="0">
                <a:ea typeface="ＭＳ Ｐゴシック" pitchFamily="34" charset="-128"/>
              </a:rPr>
              <a:t>dell’Allegato </a:t>
            </a:r>
            <a:r>
              <a:rPr lang="it-IT" altLang="it-IT" sz="8000" dirty="0" err="1" smtClean="0">
                <a:ea typeface="ＭＳ Ｐゴシック" pitchFamily="34" charset="-128"/>
              </a:rPr>
              <a:t>VI</a:t>
            </a:r>
            <a:r>
              <a:rPr lang="it-IT" altLang="it-IT" sz="8000" dirty="0" smtClean="0">
                <a:ea typeface="ＭＳ Ｐゴシック" pitchFamily="34" charset="-128"/>
              </a:rPr>
              <a:t> delle </a:t>
            </a:r>
            <a:r>
              <a:rPr lang="it-IT" altLang="it-IT" sz="8000" dirty="0" err="1" smtClean="0">
                <a:ea typeface="ＭＳ Ｐゴシック" pitchFamily="34" charset="-128"/>
              </a:rPr>
              <a:t>Marpol</a:t>
            </a:r>
            <a:r>
              <a:rPr lang="it-IT" altLang="it-IT" sz="8000" dirty="0" smtClean="0">
                <a:ea typeface="ＭＳ Ｐゴシック" pitchFamily="34" charset="-128"/>
              </a:rPr>
              <a:t> sono la zona del Mar Baltico, del Mare del Nord, la zona del Nord America (che comprende le zone costali designate di USA e Canada), e la zona USA del Mar dei caraibi (attorno a Puerto Rico e alle Isole Vergini Americane)</a:t>
            </a:r>
          </a:p>
          <a:p>
            <a:pPr lvl="1" algn="just">
              <a:buFontTx/>
              <a:buNone/>
            </a:pP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</a:p>
          <a:p>
            <a:pPr lvl="1">
              <a:buFontTx/>
              <a:buNone/>
            </a:pP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		</a:t>
            </a:r>
            <a:r>
              <a:rPr lang="it-IT" altLang="it-IT" sz="8000" dirty="0" smtClean="0">
                <a:ea typeface="ＭＳ Ｐゴシック" pitchFamily="34" charset="-128"/>
              </a:rPr>
              <a:t>Dal 2023 il Mediterraneo dovrebbe diventare area SECA (contenuto di zolfo nel combustibile massimo 0.1% , non solo in porto ma anche in mare aperto); esistono richieste, tra cui quella italiana per farlo diventare anche area NECA </a:t>
            </a:r>
          </a:p>
          <a:p>
            <a:pPr lvl="1">
              <a:buFontTx/>
              <a:buNone/>
            </a:pPr>
            <a:endParaRPr lang="it-IT" altLang="it-IT" sz="80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	RICHIESTA ATTUAZIONE AREA ECA PER IL MAR MEDITERRANEO E ALTRI MARI/OCEANI</a:t>
            </a:r>
          </a:p>
          <a:p>
            <a:pPr lvl="1">
              <a:buFontTx/>
              <a:buNone/>
            </a:pPr>
            <a:endParaRPr lang="it-IT" altLang="it-IT" sz="38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I piani portuali ambientali ed il miglioramento dell’ambiente attraverso l’elettrificazione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 AEIT Sez. Ligure 03/02/2022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 fontScale="25000" lnSpcReduction="20000"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9600" b="1" dirty="0" smtClean="0">
                <a:solidFill>
                  <a:srgbClr val="FF0000"/>
                </a:solidFill>
                <a:ea typeface="ＭＳ Ｐゴシック" pitchFamily="34" charset="-128"/>
              </a:rPr>
              <a:t>Elettrificazione Banchine (“</a:t>
            </a:r>
            <a:r>
              <a:rPr lang="it-IT" altLang="it-IT" sz="9600" b="1" dirty="0" err="1" smtClean="0">
                <a:solidFill>
                  <a:srgbClr val="FF0000"/>
                </a:solidFill>
                <a:ea typeface="ＭＳ Ｐゴシック" pitchFamily="34" charset="-128"/>
              </a:rPr>
              <a:t>Cold</a:t>
            </a:r>
            <a:r>
              <a:rPr lang="it-IT" altLang="it-IT" sz="9600" b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it-IT" altLang="it-IT" sz="9600" b="1" dirty="0" err="1" smtClean="0">
                <a:solidFill>
                  <a:srgbClr val="FF0000"/>
                </a:solidFill>
                <a:ea typeface="ＭＳ Ｐゴシック" pitchFamily="34" charset="-128"/>
              </a:rPr>
              <a:t>Ironing</a:t>
            </a:r>
            <a:r>
              <a:rPr lang="it-IT" altLang="it-IT" sz="9600" b="1" dirty="0" smtClean="0">
                <a:solidFill>
                  <a:srgbClr val="FF0000"/>
                </a:solidFill>
                <a:ea typeface="ＭＳ Ｐゴシック" pitchFamily="34" charset="-128"/>
              </a:rPr>
              <a:t>”)</a:t>
            </a:r>
          </a:p>
          <a:p>
            <a:pPr lvl="1" algn="ctr">
              <a:buFontTx/>
              <a:buNone/>
            </a:pPr>
            <a:endParaRPr lang="it-IT" altLang="it-IT" sz="9600" b="1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just">
              <a:buFontTx/>
              <a:buNone/>
            </a:pPr>
            <a:r>
              <a:rPr lang="it-IT" altLang="it-IT" sz="9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8000" b="1" dirty="0" smtClean="0">
                <a:solidFill>
                  <a:srgbClr val="FF0000"/>
                </a:solidFill>
                <a:ea typeface="ＭＳ Ｐゴシック" pitchFamily="34" charset="-128"/>
              </a:rPr>
              <a:t>Elettrificazione delle banchine</a:t>
            </a:r>
            <a:r>
              <a:rPr lang="it-IT" altLang="it-IT" sz="8000" dirty="0" smtClean="0">
                <a:solidFill>
                  <a:srgbClr val="FF0000"/>
                </a:solidFill>
                <a:ea typeface="ＭＳ Ｐゴシック" pitchFamily="34" charset="-128"/>
              </a:rPr>
              <a:t>: </a:t>
            </a:r>
            <a:r>
              <a:rPr lang="it-IT" altLang="it-IT" sz="8000" b="1" dirty="0" smtClean="0">
                <a:ea typeface="ＭＳ Ｐゴシック" pitchFamily="34" charset="-128"/>
              </a:rPr>
              <a:t>nell’ambito del PNRR sono stati stanziati  700 </a:t>
            </a:r>
            <a:r>
              <a:rPr lang="it-IT" altLang="it-IT" sz="8000" b="1" dirty="0" err="1" smtClean="0">
                <a:ea typeface="ＭＳ Ｐゴシック" pitchFamily="34" charset="-128"/>
              </a:rPr>
              <a:t>M.ni</a:t>
            </a:r>
            <a:r>
              <a:rPr lang="it-IT" altLang="it-IT" sz="8000" b="1" dirty="0" smtClean="0">
                <a:ea typeface="ＭＳ Ｐゴシック" pitchFamily="34" charset="-128"/>
              </a:rPr>
              <a:t> per l’elettrificazione dei principali porti italiani (Genova e Savona non sono in elenco perché oggetto di </a:t>
            </a:r>
            <a:r>
              <a:rPr lang="it-IT" altLang="it-IT" sz="8000" b="1" dirty="0" err="1" smtClean="0">
                <a:ea typeface="ＭＳ Ｐゴシック" pitchFamily="34" charset="-128"/>
              </a:rPr>
              <a:t>finaziamenti</a:t>
            </a:r>
            <a:r>
              <a:rPr lang="it-IT" altLang="it-IT" sz="8000" b="1" dirty="0" smtClean="0">
                <a:ea typeface="ＭＳ Ｐゴシック" pitchFamily="34" charset="-128"/>
              </a:rPr>
              <a:t> precedenti)</a:t>
            </a:r>
          </a:p>
          <a:p>
            <a:pPr lvl="1" algn="just">
              <a:buFontTx/>
              <a:buNone/>
            </a:pPr>
            <a:r>
              <a:rPr lang="it-IT" altLang="it-IT" sz="8000" b="1" dirty="0" smtClean="0">
                <a:ea typeface="ＭＳ Ｐゴシック" pitchFamily="34" charset="-128"/>
              </a:rPr>
              <a:t>	 	A </a:t>
            </a:r>
            <a:r>
              <a:rPr lang="it-IT" altLang="it-IT" sz="8000" b="1" dirty="0" smtClean="0">
                <a:solidFill>
                  <a:srgbClr val="FF0000"/>
                </a:solidFill>
                <a:ea typeface="ＭＳ Ｐゴシック" pitchFamily="34" charset="-128"/>
              </a:rPr>
              <a:t>Genova sono stati da tempo stanziati 20 </a:t>
            </a:r>
            <a:r>
              <a:rPr lang="it-IT" altLang="it-IT" sz="8000" b="1" dirty="0" err="1" smtClean="0">
                <a:solidFill>
                  <a:srgbClr val="FF0000"/>
                </a:solidFill>
                <a:ea typeface="ＭＳ Ｐゴシック" pitchFamily="34" charset="-128"/>
              </a:rPr>
              <a:t>M.ni</a:t>
            </a:r>
            <a:r>
              <a:rPr lang="it-IT" altLang="it-IT" sz="8000" b="1" dirty="0" smtClean="0">
                <a:solidFill>
                  <a:srgbClr val="FF0000"/>
                </a:solidFill>
                <a:ea typeface="ＭＳ Ｐゴシック" pitchFamily="34" charset="-128"/>
              </a:rPr>
              <a:t> di Euro </a:t>
            </a:r>
            <a:r>
              <a:rPr lang="it-IT" altLang="it-IT" sz="8000" b="1" dirty="0" smtClean="0">
                <a:ea typeface="ＭＳ Ｐゴシック" pitchFamily="34" charset="-128"/>
              </a:rPr>
              <a:t>per l’elettrificazione di 6 accosti (2 per il Terminal Crociere e 4 per il Terminal Traghetti); previsti 20 MW</a:t>
            </a:r>
          </a:p>
          <a:p>
            <a:pPr lvl="1" algn="just">
              <a:buFontTx/>
              <a:buNone/>
            </a:pPr>
            <a:r>
              <a:rPr lang="it-IT" altLang="it-IT" sz="8000" b="1" dirty="0" smtClean="0">
                <a:ea typeface="ＭＳ Ｐゴシック" pitchFamily="34" charset="-128"/>
              </a:rPr>
              <a:t>	   Il </a:t>
            </a:r>
            <a:r>
              <a:rPr lang="it-IT" altLang="it-IT" sz="8000" b="1" dirty="0" smtClean="0">
                <a:solidFill>
                  <a:srgbClr val="FF0000"/>
                </a:solidFill>
                <a:ea typeface="ＭＳ Ｐゴシック" pitchFamily="34" charset="-128"/>
              </a:rPr>
              <a:t>Progetto era stato depositato presso la Città Metropolitana </a:t>
            </a:r>
            <a:r>
              <a:rPr lang="it-IT" altLang="it-IT" sz="8000" b="1" dirty="0" smtClean="0">
                <a:ea typeface="ＭＳ Ｐゴシック" pitchFamily="34" charset="-128"/>
              </a:rPr>
              <a:t>e, in nome dei criteri della trasparenza, lasciati in visione ai Cittadini a cavallo tra Luglio ed Agosto 2020</a:t>
            </a:r>
          </a:p>
          <a:p>
            <a:pPr lvl="1">
              <a:buFontTx/>
              <a:buNone/>
            </a:pPr>
            <a:r>
              <a:rPr lang="it-IT" altLang="it-IT" sz="8000" b="1" dirty="0" smtClean="0">
                <a:ea typeface="ＭＳ Ｐゴシック" pitchFamily="34" charset="-128"/>
              </a:rPr>
              <a:t>	</a:t>
            </a:r>
            <a:r>
              <a:rPr lang="it-IT" altLang="it-IT" sz="8000" b="1" dirty="0" smtClean="0">
                <a:solidFill>
                  <a:srgbClr val="FF0000"/>
                </a:solidFill>
                <a:ea typeface="ＭＳ Ｐゴシック" pitchFamily="34" charset="-128"/>
              </a:rPr>
              <a:t>   I lavori non risultano ancora iniziati ma si prevede</a:t>
            </a:r>
            <a:r>
              <a:rPr lang="it-IT" altLang="it-IT" sz="8000" b="1" dirty="0" smtClean="0">
                <a:ea typeface="ＭＳ Ｐゴシック" pitchFamily="34" charset="-128"/>
              </a:rPr>
              <a:t> l’assegnazione dell’ordine entro Aprile</a:t>
            </a:r>
          </a:p>
          <a:p>
            <a:pPr lvl="1">
              <a:buFontTx/>
              <a:buNone/>
            </a:pPr>
            <a:r>
              <a:rPr lang="it-IT" altLang="it-IT" sz="8000" b="1" dirty="0" smtClean="0">
                <a:ea typeface="ＭＳ Ｐゴシック" pitchFamily="34" charset="-128"/>
              </a:rPr>
              <a:t>	</a:t>
            </a:r>
            <a:endParaRPr lang="it-IT" altLang="it-IT" sz="3800" b="1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 fontScale="25000" lnSpcReduction="20000"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Proposta 3</a:t>
            </a:r>
          </a:p>
          <a:p>
            <a:pPr lvl="1">
              <a:buFontTx/>
              <a:buNone/>
            </a:pPr>
            <a:endParaRPr lang="it-IT" altLang="it-IT" sz="8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	Accelerare elettrificazione del Terminal Crociere e del Terminal Traghetti ed estenderla successivamente anche al bacino di </a:t>
            </a:r>
            <a:r>
              <a:rPr lang="it-IT" altLang="it-IT" sz="8600" dirty="0" err="1" smtClean="0">
                <a:solidFill>
                  <a:srgbClr val="FF0000"/>
                </a:solidFill>
                <a:ea typeface="ＭＳ Ｐゴシック" pitchFamily="34" charset="-128"/>
              </a:rPr>
              <a:t>Sampierdarena</a:t>
            </a:r>
            <a:endParaRPr lang="it-IT" altLang="it-IT" sz="8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8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	Sgravare il costo del </a:t>
            </a:r>
            <a:r>
              <a:rPr lang="it-IT" altLang="it-IT" sz="8600" dirty="0" err="1" smtClean="0">
                <a:solidFill>
                  <a:srgbClr val="FF0000"/>
                </a:solidFill>
                <a:ea typeface="ＭＳ Ｐゴシック" pitchFamily="34" charset="-128"/>
              </a:rPr>
              <a:t>kWe</a:t>
            </a: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 da accise e oneri di sistema</a:t>
            </a:r>
          </a:p>
          <a:p>
            <a:pPr lvl="1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</a:p>
          <a:p>
            <a:pPr lvl="1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	Adottare tariffe agevolate ed incentivi per l’allaccio elettrico delle navi alla banchina</a:t>
            </a:r>
          </a:p>
          <a:p>
            <a:pPr lvl="1" algn="ctr">
              <a:buFontTx/>
              <a:buNone/>
            </a:pPr>
            <a:r>
              <a:rPr lang="it-IT" altLang="it-IT" sz="8600" dirty="0" smtClean="0">
                <a:solidFill>
                  <a:srgbClr val="FF0000"/>
                </a:solidFill>
                <a:ea typeface="ＭＳ Ｐゴシック" pitchFamily="34" charset="-128"/>
              </a:rPr>
              <a:t>		</a:t>
            </a: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2600" dirty="0" smtClean="0">
                <a:solidFill>
                  <a:srgbClr val="FF0000"/>
                </a:solidFill>
                <a:ea typeface="ＭＳ Ｐゴシック" pitchFamily="34" charset="-128"/>
              </a:rPr>
              <a:t>Nota relativa a Proposta 3</a:t>
            </a:r>
          </a:p>
          <a:p>
            <a:pPr lvl="1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dirty="0" smtClean="0">
                <a:ea typeface="ＭＳ Ｐゴシック" pitchFamily="34" charset="-128"/>
              </a:rPr>
              <a:t>L’elettrificazione azzera il rumore, vera e propria piaga per le case vicine ai grandi porti</a:t>
            </a:r>
            <a:r>
              <a:rPr lang="it-IT" altLang="it-IT" dirty="0" smtClean="0">
                <a:solidFill>
                  <a:srgbClr val="FF0000"/>
                </a:solidFill>
                <a:ea typeface="ＭＳ Ｐゴシック" pitchFamily="34" charset="-128"/>
              </a:rPr>
              <a:t>		</a:t>
            </a: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8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00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556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 fontScale="25000" lnSpcReduction="20000"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2600" dirty="0" smtClean="0">
                <a:solidFill>
                  <a:srgbClr val="FF0000"/>
                </a:solidFill>
                <a:ea typeface="ＭＳ Ｐゴシック" pitchFamily="34" charset="-128"/>
              </a:rPr>
              <a:t>4</a:t>
            </a:r>
            <a:endParaRPr lang="it-IT" altLang="it-IT" sz="1600" dirty="0" smtClean="0"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9600" dirty="0" smtClean="0">
                <a:solidFill>
                  <a:srgbClr val="FF0000"/>
                </a:solidFill>
                <a:ea typeface="ＭＳ Ｐゴシック" pitchFamily="34" charset="-128"/>
              </a:rPr>
              <a:t>PROPOSTA 4</a:t>
            </a:r>
          </a:p>
          <a:p>
            <a:pPr lvl="1">
              <a:buFontTx/>
              <a:buNone/>
            </a:pPr>
            <a:r>
              <a:rPr lang="it-IT" altLang="it-IT" sz="9600" dirty="0" smtClean="0">
                <a:ea typeface="ＭＳ Ｐゴシック" pitchFamily="34" charset="-128"/>
              </a:rPr>
              <a:t>In attesa che il Mediterraneo diventi area ECA</a:t>
            </a:r>
          </a:p>
          <a:p>
            <a:pPr lvl="1">
              <a:buFontTx/>
              <a:buNone/>
            </a:pPr>
            <a:endParaRPr lang="it-IT" altLang="it-IT" sz="9600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sz="9600" dirty="0" smtClean="0">
                <a:ea typeface="ＭＳ Ｐゴシック" pitchFamily="34" charset="-128"/>
              </a:rPr>
              <a:t>Concordare che entro  le12 miglia dal porto venga impiegato il combustibile a basso tenore di zolfo (massimo 0.1%) (il provvedimento è già in atto con distanze variabili tramite accordi volontari locali che però essendo accordi volontari e parziali, non sono estesi a tutte le compagnie,   -non firmati, in genere, dai traghetti e dalle navi merci- e, ad eventuali controlli non possono dare luogo a  provvedimenti </a:t>
            </a:r>
            <a:r>
              <a:rPr lang="it-IT" altLang="it-IT" sz="9600" dirty="0" err="1" smtClean="0">
                <a:ea typeface="ＭＳ Ｐゴシック" pitchFamily="34" charset="-128"/>
              </a:rPr>
              <a:t>sanzionator</a:t>
            </a:r>
            <a:r>
              <a:rPr lang="it-IT" altLang="it-IT" sz="9600" dirty="0" smtClean="0">
                <a:ea typeface="ＭＳ Ｐゴシック" pitchFamily="34" charset="-128"/>
              </a:rPr>
              <a:t> i)</a:t>
            </a:r>
          </a:p>
          <a:p>
            <a:pPr lvl="1">
              <a:buFontTx/>
              <a:buNone/>
            </a:pPr>
            <a:r>
              <a:rPr lang="it-IT" altLang="it-IT" sz="9600" dirty="0" smtClean="0">
                <a:ea typeface="ＭＳ Ｐゴシック" pitchFamily="34" charset="-128"/>
              </a:rPr>
              <a:t>Finanziare l’adozione, sul naviglio esistente,  di sistemi </a:t>
            </a:r>
            <a:r>
              <a:rPr lang="it-IT" altLang="it-IT" sz="9600" dirty="0" err="1" smtClean="0">
                <a:ea typeface="ＭＳ Ｐゴシック" pitchFamily="34" charset="-128"/>
              </a:rPr>
              <a:t>deNOx</a:t>
            </a:r>
            <a:r>
              <a:rPr lang="it-IT" altLang="it-IT" sz="9600" dirty="0" smtClean="0">
                <a:ea typeface="ＭＳ Ｐゴシック" pitchFamily="34" charset="-128"/>
              </a:rPr>
              <a:t> (</a:t>
            </a:r>
            <a:r>
              <a:rPr lang="it-IT" altLang="it-IT" sz="9600" dirty="0" err="1" smtClean="0">
                <a:ea typeface="ＭＳ Ｐゴシック" pitchFamily="34" charset="-128"/>
              </a:rPr>
              <a:t>denitrificatori</a:t>
            </a:r>
            <a:r>
              <a:rPr lang="it-IT" altLang="it-IT" sz="9600" dirty="0" smtClean="0">
                <a:ea typeface="ＭＳ Ｐゴシック" pitchFamily="34" charset="-128"/>
              </a:rPr>
              <a:t>) , come già accade in Paesi del Nord Europa </a:t>
            </a:r>
          </a:p>
          <a:p>
            <a:pPr lvl="1" algn="ctr">
              <a:buFontTx/>
              <a:buNone/>
            </a:pPr>
            <a:endParaRPr lang="it-IT" altLang="it-IT" sz="7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sz="74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4900" dirty="0" smtClean="0">
                <a:solidFill>
                  <a:srgbClr val="FF0000"/>
                </a:solidFill>
                <a:ea typeface="ＭＳ Ｐゴシック" pitchFamily="34" charset="-128"/>
              </a:rPr>
              <a:t>		</a:t>
            </a: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2600" dirty="0" smtClean="0">
                <a:solidFill>
                  <a:srgbClr val="FF0000"/>
                </a:solidFill>
                <a:ea typeface="ＭＳ Ｐゴシック" pitchFamily="34" charset="-128"/>
              </a:rPr>
              <a:t>Proposta 5</a:t>
            </a:r>
          </a:p>
          <a:p>
            <a:pPr lvl="1"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dirty="0" smtClean="0">
                <a:ea typeface="ＭＳ Ｐゴシック" pitchFamily="34" charset="-128"/>
              </a:rPr>
              <a:t>Definire una vita utile per le imbarcazioni (25 o 30 anni?) e conseguente divieto di accesso ai porti</a:t>
            </a:r>
          </a:p>
          <a:p>
            <a:pPr lvl="1">
              <a:buFontTx/>
              <a:buNone/>
            </a:pPr>
            <a:endParaRPr lang="it-IT" altLang="it-IT" dirty="0" smtClean="0">
              <a:ea typeface="ＭＳ Ｐゴシック" pitchFamily="34" charset="-128"/>
            </a:endParaRPr>
          </a:p>
          <a:p>
            <a:pPr lvl="1">
              <a:buFontTx/>
              <a:buNone/>
            </a:pPr>
            <a:r>
              <a:rPr lang="it-IT" altLang="it-IT" dirty="0" smtClean="0">
                <a:ea typeface="ＭＳ Ｐゴシック" pitchFamily="34" charset="-128"/>
              </a:rPr>
              <a:t>Rottamazione imbarcazioni obsolete (ci sono traghetti  con oltre 45 anni di navigazione)</a:t>
            </a:r>
          </a:p>
          <a:p>
            <a:pPr lvl="1">
              <a:buFontTx/>
              <a:buNone/>
            </a:pPr>
            <a:r>
              <a:rPr lang="it-IT" altLang="it-IT" dirty="0" smtClean="0">
                <a:ea typeface="ＭＳ Ｐゴシック" pitchFamily="34" charset="-128"/>
              </a:rPr>
              <a:t>	</a:t>
            </a:r>
            <a:r>
              <a:rPr lang="it-IT" altLang="it-IT" sz="4900" dirty="0" smtClean="0">
                <a:ea typeface="ＭＳ Ｐゴシック" pitchFamily="34" charset="-128"/>
              </a:rPr>
              <a:t>	</a:t>
            </a:r>
            <a:r>
              <a:rPr lang="it-IT" altLang="it-IT" sz="49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026" name="Picture 2" descr="https://static.wixstatic.com/media/2e5d10_5557a8e6bd194630b4553e21d2bbe35f~mv2.jpg/v1/fill/w_679,h_452,al_c,q_80,usm_0.66_1.00_0.01,enc_auto/2e5d10_5557a8e6bd194630b4553e21d2bbe35f~mv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844824"/>
            <a:ext cx="6467475" cy="4305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628800"/>
            <a:ext cx="3720424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260648"/>
            <a:ext cx="6408712" cy="1143000"/>
          </a:xfrm>
        </p:spPr>
        <p:txBody>
          <a:bodyPr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altLang="it-IT" sz="2000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25962"/>
          </a:xfrm>
        </p:spPr>
        <p:txBody>
          <a:bodyPr>
            <a:normAutofit/>
          </a:bodyPr>
          <a:lstStyle/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endParaRPr lang="it-IT" altLang="it-IT" sz="2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 algn="ctr">
              <a:buFontTx/>
              <a:buNone/>
            </a:pPr>
            <a:r>
              <a:rPr lang="it-IT" altLang="it-IT" sz="4000" dirty="0" smtClean="0">
                <a:solidFill>
                  <a:srgbClr val="FF0000"/>
                </a:solidFill>
                <a:ea typeface="ＭＳ Ｐゴシック" pitchFamily="34" charset="-128"/>
              </a:rPr>
              <a:t>GRAZIE PER L’ATTENZIONE!</a:t>
            </a:r>
          </a:p>
          <a:p>
            <a:pPr lvl="1">
              <a:buFontTx/>
              <a:buNone/>
            </a:pPr>
            <a:endParaRPr lang="it-IT" altLang="it-IT" sz="16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1600" dirty="0" smtClean="0">
              <a:ea typeface="ＭＳ Ｐゴシック" pitchFamily="34" charset="-128"/>
            </a:endParaRPr>
          </a:p>
          <a:p>
            <a:pPr algn="r">
              <a:buFontTx/>
              <a:buNone/>
            </a:pPr>
            <a:r>
              <a:rPr lang="it-IT" altLang="it-IT" sz="1600" dirty="0" smtClean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it-IT" altLang="it-IT" sz="1600" dirty="0" smtClean="0">
                <a:ea typeface="ＭＳ Ｐゴシック" pitchFamily="34" charset="-128"/>
              </a:rPr>
              <a:t>	</a:t>
            </a:r>
          </a:p>
        </p:txBody>
      </p:sp>
      <p:pic>
        <p:nvPicPr>
          <p:cNvPr id="37892" name="Immagine 3" descr="Logo RE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263647" y="19198752"/>
            <a:ext cx="30147882" cy="226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204865"/>
            <a:ext cx="777686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115616" y="1484784"/>
            <a:ext cx="72728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Il documento 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ARPAL</a:t>
            </a:r>
            <a:r>
              <a:rPr lang="it-IT" altLang="it-IT" sz="2400" dirty="0" smtClean="0">
                <a:ea typeface="ＭＳ Ｐゴシック" pitchFamily="34" charset="-128"/>
              </a:rPr>
              <a:t> Valutazione annuale della qualità dell’</a:t>
            </a:r>
            <a:r>
              <a:rPr lang="it-IT" altLang="ja-JP" sz="2400" dirty="0" smtClean="0">
                <a:ea typeface="ＭＳ Ｐゴシック" pitchFamily="34" charset="-128"/>
              </a:rPr>
              <a:t>aria – Anno di monitoraggio 2015- al paragrafo 4.2, pag. 40 riporta: </a:t>
            </a:r>
            <a:r>
              <a:rPr lang="ja-JP" altLang="it-IT" sz="2400" i="1" dirty="0" smtClean="0">
                <a:ea typeface="ＭＳ Ｐゴシック" pitchFamily="34" charset="-128"/>
              </a:rPr>
              <a:t>“</a:t>
            </a:r>
            <a:r>
              <a:rPr lang="it-IT" altLang="ja-JP" sz="2400" i="1" dirty="0" smtClean="0">
                <a:ea typeface="ＭＳ Ｐゴシック" pitchFamily="34" charset="-128"/>
              </a:rPr>
              <a:t>Da una analisi </a:t>
            </a:r>
            <a:r>
              <a:rPr lang="it-IT" altLang="ja-JP" sz="2400" i="1" dirty="0" smtClean="0">
                <a:solidFill>
                  <a:srgbClr val="FF0000"/>
                </a:solidFill>
                <a:ea typeface="ＭＳ Ｐゴシック" pitchFamily="34" charset="-128"/>
              </a:rPr>
              <a:t>dell’inventario delle emissioni 2011 </a:t>
            </a:r>
            <a:r>
              <a:rPr lang="it-IT" altLang="ja-JP" sz="2400" i="1" dirty="0" smtClean="0">
                <a:ea typeface="ＭＳ Ｐゴシック" pitchFamily="34" charset="-128"/>
              </a:rPr>
              <a:t>dell’Agglomerato di Genova risulta che le sorgenti che emettono le maggiori quantità di </a:t>
            </a:r>
            <a:r>
              <a:rPr lang="it-IT" altLang="ja-JP" sz="2400" i="1" dirty="0" err="1" smtClean="0">
                <a:solidFill>
                  <a:srgbClr val="FF0000"/>
                </a:solidFill>
                <a:ea typeface="ＭＳ Ｐゴシック" pitchFamily="34" charset="-128"/>
              </a:rPr>
              <a:t>NOx</a:t>
            </a:r>
            <a:r>
              <a:rPr lang="it-IT" altLang="ja-JP" sz="2400" i="1" dirty="0" smtClean="0">
                <a:solidFill>
                  <a:srgbClr val="FF0000"/>
                </a:solidFill>
                <a:ea typeface="ＭＳ Ｐゴシック" pitchFamily="34" charset="-128"/>
              </a:rPr>
              <a:t> in atmosfera </a:t>
            </a:r>
            <a:r>
              <a:rPr lang="it-IT" altLang="ja-JP" sz="2400" i="1" dirty="0" smtClean="0">
                <a:ea typeface="ＭＳ Ｐゴシック" pitchFamily="34" charset="-128"/>
              </a:rPr>
              <a:t>sono le </a:t>
            </a:r>
            <a:r>
              <a:rPr lang="it-IT" altLang="ja-JP" sz="2400" i="1" u="sng" dirty="0" smtClean="0">
                <a:solidFill>
                  <a:srgbClr val="FF0000"/>
                </a:solidFill>
                <a:ea typeface="ＭＳ Ｐゴシック" pitchFamily="34" charset="-128"/>
              </a:rPr>
              <a:t>attività marittime (62%), </a:t>
            </a:r>
            <a:r>
              <a:rPr lang="it-IT" altLang="ja-JP" sz="2400" i="1" dirty="0" smtClean="0">
                <a:ea typeface="ＭＳ Ｐゴシック" pitchFamily="34" charset="-128"/>
              </a:rPr>
              <a:t>prioritariamente le navi in stazionamento, seguite dal </a:t>
            </a:r>
            <a:r>
              <a:rPr lang="it-IT" altLang="ja-JP" sz="2400" i="1" u="sng" dirty="0" smtClean="0">
                <a:solidFill>
                  <a:srgbClr val="FF0000"/>
                </a:solidFill>
                <a:ea typeface="ＭＳ Ｐゴシック" pitchFamily="34" charset="-128"/>
              </a:rPr>
              <a:t>trasporto su strada (26%)</a:t>
            </a:r>
            <a:r>
              <a:rPr lang="it-IT" altLang="ja-JP" sz="2400" i="1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  <a:r>
              <a:rPr lang="ja-JP" altLang="it-IT" sz="2400" i="1" dirty="0" smtClean="0">
                <a:ea typeface="ＭＳ Ｐゴシック" pitchFamily="34" charset="-128"/>
              </a:rPr>
              <a:t>”</a:t>
            </a:r>
            <a:r>
              <a:rPr lang="it-IT" altLang="ja-JP" sz="2400" dirty="0" smtClean="0">
                <a:ea typeface="ＭＳ Ｐゴシック" pitchFamily="34" charset="-128"/>
              </a:rPr>
              <a:t> Come noto </a:t>
            </a:r>
            <a:r>
              <a:rPr lang="ja-JP" altLang="it-IT" sz="2400" i="1" dirty="0" smtClean="0">
                <a:ea typeface="ＭＳ Ｐゴシック" pitchFamily="34" charset="-128"/>
              </a:rPr>
              <a:t>“</a:t>
            </a:r>
            <a:r>
              <a:rPr lang="it-IT" altLang="ja-JP" sz="2400" i="1" dirty="0" smtClean="0">
                <a:ea typeface="ＭＳ Ｐゴシック" pitchFamily="34" charset="-128"/>
              </a:rPr>
              <a:t>… è in atto un contenzioso con la Commissione Europea (procedura di infrazione2015/2043 per i superamenti dei limiti medi annui di NO2 fissati dalla Direttiva 2008/50/</a:t>
            </a:r>
            <a:r>
              <a:rPr lang="it-IT" altLang="ja-JP" sz="2400" i="1" dirty="0" err="1" smtClean="0">
                <a:ea typeface="ＭＳ Ｐゴシック" pitchFamily="34" charset="-128"/>
              </a:rPr>
              <a:t>CE…</a:t>
            </a:r>
            <a:r>
              <a:rPr lang="it-IT" altLang="ja-JP" sz="2400" i="1" dirty="0" smtClean="0">
                <a:ea typeface="ＭＳ Ｐゴシック" pitchFamily="34" charset="-128"/>
              </a:rPr>
              <a:t>..</a:t>
            </a:r>
            <a:r>
              <a:rPr lang="ja-JP" altLang="it-IT" sz="2400" i="1" dirty="0" smtClean="0">
                <a:ea typeface="ＭＳ Ｐゴシック" pitchFamily="34" charset="-128"/>
              </a:rPr>
              <a:t>”</a:t>
            </a:r>
            <a:r>
              <a:rPr lang="it-IT" altLang="ja-JP" sz="2400" i="1" dirty="0" smtClean="0">
                <a:ea typeface="ＭＳ Ｐゴシック" pitchFamily="34" charset="-128"/>
              </a:rPr>
              <a:t>.</a:t>
            </a:r>
            <a:r>
              <a:rPr lang="it-IT" altLang="ja-JP" sz="2400" dirty="0" smtClean="0">
                <a:ea typeface="ＭＳ Ｐゴシック" pitchFamily="34" charset="-128"/>
              </a:rPr>
              <a:t> Anche qui sono riportate le parole del suddetto documento (Par. 4.1, pag.40).</a:t>
            </a:r>
            <a:endParaRPr lang="it-IT" altLang="it-IT" sz="2400" u="sng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/>
            <a:r>
              <a:rPr lang="it-IT" altLang="it-IT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9592" y="1628800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it-IT" altLang="it-IT" sz="2800" dirty="0" smtClean="0">
                <a:ea typeface="ＭＳ Ｐゴシック" pitchFamily="34" charset="-128"/>
              </a:rPr>
              <a:t>Oltre agli inquinanti gassosi sono particolarmente pericolose le </a:t>
            </a:r>
            <a:r>
              <a:rPr lang="it-IT" altLang="it-IT" sz="2800" dirty="0" smtClean="0">
                <a:solidFill>
                  <a:srgbClr val="FF0000"/>
                </a:solidFill>
                <a:ea typeface="ＭＳ Ｐゴシック" pitchFamily="34" charset="-128"/>
              </a:rPr>
              <a:t>polveri sottili ed ultrasottili</a:t>
            </a:r>
            <a:r>
              <a:rPr lang="it-IT" altLang="it-IT" sz="2800" dirty="0" smtClean="0">
                <a:ea typeface="ＭＳ Ｐゴシック" pitchFamily="34" charset="-128"/>
              </a:rPr>
              <a:t>. A questo proposito si cita ancora il documento </a:t>
            </a:r>
            <a:r>
              <a:rPr lang="it-IT" altLang="it-IT" sz="2800" dirty="0" err="1" smtClean="0">
                <a:ea typeface="ＭＳ Ｐゴシック" pitchFamily="34" charset="-128"/>
              </a:rPr>
              <a:t>dell</a:t>
            </a:r>
            <a:r>
              <a:rPr lang="ja-JP" altLang="it-IT" sz="2800" dirty="0" smtClean="0">
                <a:ea typeface="ＭＳ Ｐゴシック" pitchFamily="34" charset="-128"/>
              </a:rPr>
              <a:t>’</a:t>
            </a:r>
            <a:r>
              <a:rPr lang="it-IT" altLang="ja-JP" sz="2800" dirty="0" smtClean="0">
                <a:ea typeface="ＭＳ Ｐゴシック" pitchFamily="34" charset="-128"/>
              </a:rPr>
              <a:t>ARPAL precedentemente citato (Par. 4.2 , pag. 41): </a:t>
            </a:r>
            <a:r>
              <a:rPr lang="ja-JP" altLang="it-IT" sz="2800" i="1" dirty="0" smtClean="0">
                <a:ea typeface="ＭＳ Ｐゴシック" pitchFamily="34" charset="-128"/>
              </a:rPr>
              <a:t>“</a:t>
            </a:r>
            <a:r>
              <a:rPr lang="it-IT" altLang="ja-JP" sz="2800" i="1" dirty="0" smtClean="0">
                <a:ea typeface="ＭＳ Ｐゴシック" pitchFamily="34" charset="-128"/>
              </a:rPr>
              <a:t>Le sorgenti </a:t>
            </a:r>
            <a:r>
              <a:rPr lang="it-IT" altLang="ja-JP" sz="2800" i="1" dirty="0" err="1" smtClean="0">
                <a:ea typeface="ＭＳ Ｐゴシック" pitchFamily="34" charset="-128"/>
              </a:rPr>
              <a:t>dell</a:t>
            </a:r>
            <a:r>
              <a:rPr lang="ja-JP" altLang="it-IT" sz="2800" i="1" dirty="0" smtClean="0">
                <a:ea typeface="ＭＳ Ｐゴシック" pitchFamily="34" charset="-128"/>
              </a:rPr>
              <a:t>’</a:t>
            </a:r>
            <a:r>
              <a:rPr lang="it-IT" altLang="ja-JP" sz="2800" i="1" dirty="0" smtClean="0">
                <a:ea typeface="ＭＳ Ｐゴシック" pitchFamily="34" charset="-128"/>
              </a:rPr>
              <a:t>Agglomerato che emettono le maggiori quantità di polveri sono i </a:t>
            </a:r>
            <a:r>
              <a:rPr lang="it-IT" altLang="ja-JP" sz="2800" i="1" u="sng" dirty="0" smtClean="0">
                <a:solidFill>
                  <a:srgbClr val="FF0000"/>
                </a:solidFill>
                <a:ea typeface="ＭＳ Ｐゴシック" pitchFamily="34" charset="-128"/>
              </a:rPr>
              <a:t>trasporti stradali (28%) </a:t>
            </a:r>
            <a:r>
              <a:rPr lang="it-IT" altLang="ja-JP" sz="2800" i="1" dirty="0" smtClean="0">
                <a:ea typeface="ＭＳ Ｐゴシック" pitchFamily="34" charset="-128"/>
              </a:rPr>
              <a:t>e </a:t>
            </a:r>
            <a:r>
              <a:rPr lang="it-IT" altLang="ja-JP" sz="2800" i="1" u="sng" dirty="0" smtClean="0">
                <a:solidFill>
                  <a:srgbClr val="FF0000"/>
                </a:solidFill>
                <a:ea typeface="ＭＳ Ｐゴシック" pitchFamily="34" charset="-128"/>
              </a:rPr>
              <a:t>il porto (39%)…..</a:t>
            </a:r>
            <a:r>
              <a:rPr lang="ja-JP" altLang="it-IT" sz="2800" i="1" u="sng" dirty="0" smtClean="0">
                <a:ea typeface="ＭＳ Ｐゴシック" pitchFamily="34" charset="-128"/>
              </a:rPr>
              <a:t>”</a:t>
            </a:r>
            <a:r>
              <a:rPr lang="it-IT" altLang="ja-JP" sz="2800" i="1" u="sng" dirty="0" smtClean="0">
                <a:ea typeface="ＭＳ Ｐゴシック" pitchFamily="34" charset="-128"/>
              </a:rPr>
              <a:t>.</a:t>
            </a:r>
            <a:endParaRPr lang="it-IT" altLang="it-IT" sz="2800" u="sng" dirty="0" smtClean="0">
              <a:ea typeface="ＭＳ Ｐゴシック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9592" y="1628800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it-IT" altLang="it-IT" sz="2800" dirty="0" smtClean="0">
                <a:ea typeface="ＭＳ Ｐゴシック" pitchFamily="34" charset="-128"/>
              </a:rPr>
              <a:t>Qual è l’evoluzione?</a:t>
            </a:r>
          </a:p>
          <a:p>
            <a:pPr algn="just">
              <a:buFontTx/>
              <a:buNone/>
            </a:pPr>
            <a:endParaRPr lang="it-IT" altLang="it-IT" sz="2800" u="sng" dirty="0" smtClean="0">
              <a:ea typeface="ＭＳ Ｐゴシック" pitchFamily="34" charset="-128"/>
            </a:endParaRPr>
          </a:p>
          <a:p>
            <a:pPr algn="just">
              <a:buFontTx/>
              <a:buNone/>
            </a:pPr>
            <a:r>
              <a:rPr lang="it-IT" altLang="it-IT" sz="2800" dirty="0" smtClean="0">
                <a:ea typeface="ＭＳ Ｐゴシック" pitchFamily="34" charset="-128"/>
              </a:rPr>
              <a:t>Dai dati pubblicati recentemente dalla Regione Liguria (vedi sito) risulta, con riferimento al 2016, che la percentuale di </a:t>
            </a:r>
            <a:r>
              <a:rPr lang="it-IT" altLang="it-IT" sz="2800" dirty="0" err="1" smtClean="0">
                <a:ea typeface="ＭＳ Ｐゴシック" pitchFamily="34" charset="-128"/>
              </a:rPr>
              <a:t>NOx</a:t>
            </a:r>
            <a:r>
              <a:rPr lang="it-IT" altLang="it-IT" sz="2800" dirty="0" smtClean="0">
                <a:ea typeface="ＭＳ Ｐゴシック" pitchFamily="34" charset="-128"/>
              </a:rPr>
              <a:t> emessa dal traffico navale è pari al </a:t>
            </a:r>
            <a:r>
              <a:rPr lang="it-IT" altLang="it-IT" sz="2800" dirty="0" smtClean="0">
                <a:solidFill>
                  <a:srgbClr val="FF0000"/>
                </a:solidFill>
                <a:ea typeface="ＭＳ Ｐゴシック" pitchFamily="34" charset="-128"/>
              </a:rPr>
              <a:t>49,46</a:t>
            </a:r>
            <a:r>
              <a:rPr lang="it-IT" altLang="it-IT" sz="2800" dirty="0" smtClean="0">
                <a:ea typeface="ＭＳ Ｐゴシック" pitchFamily="34" charset="-128"/>
              </a:rPr>
              <a:t> del totale (vs. </a:t>
            </a:r>
            <a:r>
              <a:rPr lang="it-IT" altLang="it-IT" sz="2800" dirty="0" smtClean="0">
                <a:solidFill>
                  <a:srgbClr val="FF0000"/>
                </a:solidFill>
                <a:ea typeface="ＭＳ Ｐゴシック" pitchFamily="34" charset="-128"/>
              </a:rPr>
              <a:t>39,55</a:t>
            </a:r>
            <a:r>
              <a:rPr lang="it-IT" altLang="it-IT" sz="2800" dirty="0" smtClean="0">
                <a:ea typeface="ＭＳ Ｐゴシック" pitchFamily="34" charset="-128"/>
              </a:rPr>
              <a:t> del traffico stradale), e le PM2.5 pari a </a:t>
            </a:r>
            <a:r>
              <a:rPr lang="it-IT" altLang="it-IT" sz="2800" dirty="0" smtClean="0">
                <a:solidFill>
                  <a:srgbClr val="FF0000"/>
                </a:solidFill>
                <a:ea typeface="ＭＳ Ｐゴシック" pitchFamily="34" charset="-128"/>
              </a:rPr>
              <a:t>41.05</a:t>
            </a:r>
            <a:r>
              <a:rPr lang="it-IT" altLang="it-IT" sz="2800" dirty="0" smtClean="0">
                <a:ea typeface="ＭＳ Ｐゴシック" pitchFamily="34" charset="-128"/>
              </a:rPr>
              <a:t> (vs. </a:t>
            </a:r>
            <a:r>
              <a:rPr lang="it-IT" altLang="it-IT" sz="2800" dirty="0" smtClean="0">
                <a:solidFill>
                  <a:srgbClr val="FF0000"/>
                </a:solidFill>
                <a:ea typeface="ＭＳ Ｐゴシック" pitchFamily="34" charset="-128"/>
              </a:rPr>
              <a:t>34.52</a:t>
            </a:r>
            <a:r>
              <a:rPr lang="it-IT" altLang="it-IT" sz="2800" dirty="0" smtClean="0">
                <a:ea typeface="ＭＳ Ｐゴシック" pitchFamily="34" charset="-128"/>
              </a:rPr>
              <a:t> del traffico stradale)</a:t>
            </a:r>
          </a:p>
          <a:p>
            <a:pPr algn="just">
              <a:buFontTx/>
              <a:buNone/>
            </a:pPr>
            <a:r>
              <a:rPr lang="it-IT" altLang="it-IT" sz="2800" i="1" dirty="0" smtClean="0">
                <a:solidFill>
                  <a:srgbClr val="00B050"/>
                </a:solidFill>
                <a:ea typeface="ＭＳ Ｐゴシック" pitchFamily="34" charset="-128"/>
              </a:rPr>
              <a:t>Dati elaborati dalle tavole Excel di Regione Liguria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80720" cy="1143000"/>
          </a:xfrm>
        </p:spPr>
        <p:txBody>
          <a:bodyPr>
            <a:normAutofit fontScale="90000"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I piani portuali ambientali ed il miglioramento dell’ambiente attraverso l’elettrificazione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FF0000"/>
                </a:solidFill>
              </a:rPr>
              <a:t>AEIT Sez. Ligure 03/</a:t>
            </a:r>
            <a:r>
              <a:rPr lang="it-IT" sz="2400" b="1" dirty="0" err="1" smtClean="0">
                <a:solidFill>
                  <a:srgbClr val="FF0000"/>
                </a:solidFill>
              </a:rPr>
              <a:t>03</a:t>
            </a:r>
            <a:r>
              <a:rPr lang="it-IT" sz="2400" b="1" dirty="0" smtClean="0">
                <a:solidFill>
                  <a:srgbClr val="FF0000"/>
                </a:solidFill>
              </a:rPr>
              <a:t>/2022</a:t>
            </a:r>
            <a:endParaRPr lang="it-IT" sz="2400" dirty="0"/>
          </a:p>
        </p:txBody>
      </p:sp>
      <p:pic>
        <p:nvPicPr>
          <p:cNvPr id="4" name="Immagine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116632"/>
            <a:ext cx="830089" cy="148478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64096" cy="108012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99592" y="1628800"/>
            <a:ext cx="72728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it-IT" altLang="it-IT" sz="2800" dirty="0" smtClean="0">
                <a:ea typeface="ＭＳ Ｐゴシック" pitchFamily="34" charset="-128"/>
              </a:rPr>
              <a:t>Cosa prevedono al momento le MARPOL?</a:t>
            </a:r>
          </a:p>
          <a:p>
            <a:pPr algn="ctr">
              <a:buFontTx/>
              <a:buNone/>
            </a:pPr>
            <a:endParaRPr lang="it-IT" altLang="it-IT" sz="2800" dirty="0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Uso ci combustibili con 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tenore di zolfo </a:t>
            </a:r>
            <a:r>
              <a:rPr lang="it-IT" altLang="it-IT" sz="2400" dirty="0" smtClean="0">
                <a:ea typeface="ＭＳ Ｐゴシック" pitchFamily="34" charset="-128"/>
              </a:rPr>
              <a:t>0.5% in mare   aperto e 0.1% in porto (in alternativa uso di </a:t>
            </a:r>
            <a:r>
              <a:rPr lang="it-IT" altLang="it-IT" sz="2400" dirty="0" err="1" smtClean="0">
                <a:ea typeface="ＭＳ Ｐゴシック" pitchFamily="34" charset="-128"/>
              </a:rPr>
              <a:t>scrubber</a:t>
            </a:r>
            <a:r>
              <a:rPr lang="it-IT" altLang="it-IT" sz="2400" dirty="0" smtClean="0">
                <a:ea typeface="ＭＳ Ｐゴシック" pitchFamily="34" charset="-128"/>
              </a:rPr>
              <a:t> = sistemi di desolforazione sui camini)</a:t>
            </a:r>
          </a:p>
          <a:p>
            <a:pPr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Limiti delle emissioni di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it-IT" altLang="it-IT" sz="2400" dirty="0" err="1" smtClean="0">
                <a:solidFill>
                  <a:srgbClr val="FF0000"/>
                </a:solidFill>
                <a:ea typeface="ＭＳ Ｐゴシック" pitchFamily="34" charset="-128"/>
              </a:rPr>
              <a:t>NOx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it-IT" altLang="it-IT" sz="2400" dirty="0" smtClean="0">
                <a:ea typeface="ＭＳ Ｐゴシック" pitchFamily="34" charset="-128"/>
              </a:rPr>
              <a:t>in funzione del numero di giri/min</a:t>
            </a:r>
          </a:p>
          <a:p>
            <a:pPr>
              <a:buFontTx/>
              <a:buNone/>
            </a:pPr>
            <a:r>
              <a:rPr lang="it-IT" altLang="it-IT" sz="2400" dirty="0" smtClean="0">
                <a:ea typeface="ＭＳ Ｐゴシック" pitchFamily="34" charset="-128"/>
              </a:rPr>
              <a:t>Nessuna indicazione sull’emissione di </a:t>
            </a:r>
            <a:r>
              <a:rPr lang="it-IT" altLang="it-IT" sz="2400" dirty="0" smtClean="0">
                <a:solidFill>
                  <a:srgbClr val="FF0000"/>
                </a:solidFill>
                <a:ea typeface="ＭＳ Ｐゴシック" pitchFamily="34" charset="-128"/>
              </a:rPr>
              <a:t>polveri sottili</a:t>
            </a:r>
          </a:p>
          <a:p>
            <a:pPr>
              <a:buFontTx/>
              <a:buNone/>
            </a:pPr>
            <a:endParaRPr lang="it-IT" altLang="it-IT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it-IT" altLang="it-IT" sz="2400" dirty="0" smtClean="0">
                <a:solidFill>
                  <a:srgbClr val="00B050"/>
                </a:solidFill>
                <a:ea typeface="ＭＳ Ｐゴシック" pitchFamily="34" charset="-128"/>
              </a:rPr>
              <a:t>Perché per le navi in banchina non vengono applicate le stesse normative in uso per le centrali terrestri?</a:t>
            </a:r>
            <a:endParaRPr lang="it-IT" altLang="it-IT" sz="2800" dirty="0" smtClean="0">
              <a:ea typeface="ＭＳ Ｐゴシック" pitchFamily="34" charset="-128"/>
            </a:endParaRPr>
          </a:p>
          <a:p>
            <a:pPr algn="ctr">
              <a:buFontTx/>
              <a:buNone/>
            </a:pPr>
            <a:endParaRPr lang="it-IT" altLang="it-IT" sz="2800" dirty="0" smtClean="0">
              <a:ea typeface="ＭＳ Ｐゴシック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120680" cy="998984"/>
          </a:xfrm>
        </p:spPr>
        <p:txBody>
          <a:bodyPr>
            <a:normAutofit fontScale="90000"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Verso l’Area ECA Mediterranea 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Roma, 22 Giugno 2022</a:t>
            </a:r>
            <a:br>
              <a:rPr lang="it-IT" sz="20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La voce dei cittadini delle città di porto</a:t>
            </a:r>
            <a:endParaRPr lang="it-IT" sz="2000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it-IT" sz="2800" dirty="0" smtClean="0"/>
          </a:p>
          <a:p>
            <a:pPr>
              <a:buNone/>
            </a:pPr>
            <a:r>
              <a:rPr lang="it-IT" sz="2800" dirty="0" smtClean="0"/>
              <a:t>Confronto limiti emissioni </a:t>
            </a:r>
            <a:r>
              <a:rPr lang="it-IT" sz="2800" dirty="0" err="1" smtClean="0"/>
              <a:t>NOx</a:t>
            </a:r>
            <a:r>
              <a:rPr lang="it-IT" sz="2800" dirty="0" smtClean="0"/>
              <a:t> nel caso di un motore alimentato a Diesel#2 con potenza 5MWth </a:t>
            </a:r>
            <a:r>
              <a:rPr lang="it-IT" sz="2800" dirty="0" err="1" smtClean="0"/>
              <a:t>Annex</a:t>
            </a:r>
            <a:r>
              <a:rPr lang="it-IT" sz="2800" dirty="0" smtClean="0"/>
              <a:t> 2</a:t>
            </a:r>
            <a:endParaRPr lang="it-IT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EE2-BAB3-42FE-A1C7-BD1F20BDA312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8084401" cy="2964134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64096" cy="1080120"/>
          </a:xfrm>
          <a:prstGeom prst="rect">
            <a:avLst/>
          </a:prstGeom>
        </p:spPr>
      </p:pic>
      <p:pic>
        <p:nvPicPr>
          <p:cNvPr id="7" name="Immagine 3" descr="Logo RE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7625" y="0"/>
            <a:ext cx="13239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2522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1702</Words>
  <Application>Microsoft Office PowerPoint</Application>
  <PresentationFormat>Presentazione su schermo (4:3)</PresentationFormat>
  <Paragraphs>182</Paragraphs>
  <Slides>30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Times New Roman</vt:lpstr>
      <vt:lpstr>Tema di Office</vt:lpstr>
      <vt:lpstr>Verso l’Area ECA Mediterranea Roma, 22 Giugno 2022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I piani portuali ambientali ed il miglioramento dell’ambiente attraverso l’elettrificazione  AEIT Sez. Ligure 03/03/2022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 Verso l’Area ECA Mediterranea  Roma, 22 Giugno 2022 La voce dei cittadini delle città di porto</vt:lpstr>
      <vt:lpstr> Verso l’Area ECA Mediterranea  Roma, 22 Giugno 2022 La voce dei cittadini delle città di porto</vt:lpstr>
      <vt:lpstr>Verso l’Area ECA Mediterranea  Roma, 22 Giugno 2022 La voce dei cittadini delle città di porto</vt:lpstr>
      <vt:lpstr>I piani portuali ambientali ed il miglioramento dell’ambiente attraverso l’elettrificazione  AEIT Sez. Ligure 03/03/2022</vt:lpstr>
      <vt:lpstr>I piani portuali ambientali ed il miglioramento dell’ambiente attraverso l’elettrificazione  AEIT Sez. Ligure 03/02/2022</vt:lpstr>
      <vt:lpstr>I piani portuali ambientali ed il miglioramento dell’ambiente attraverso l’elettrificazione  AEIT Sez. Ligure 03/02/2022</vt:lpstr>
      <vt:lpstr>Verso l’Area ECA Mediterranea  Roma, 22 Giugno 2022 La voce dei cittadini delle città di porto</vt:lpstr>
      <vt:lpstr>I piani portuali ambientali ed il miglioramento dell’ambiente attraverso l’elettrificazione  AEIT Sez. Ligure 03/02/2022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I piani portuali ambientali ed il miglioramento dell’ambiente attraverso l’elettrificazione  AEIT Sez. Ligure 03/02/2022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  <vt:lpstr>Verso l’Area ECA Mediterranea  Roma, 22 Giugno 2022 La voce dei cittadini delle città di porto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Enzo</dc:creator>
  <cp:lastModifiedBy>Anna Gerometta</cp:lastModifiedBy>
  <cp:revision>1452</cp:revision>
  <dcterms:created xsi:type="dcterms:W3CDTF">2021-04-16T19:59:13Z</dcterms:created>
  <dcterms:modified xsi:type="dcterms:W3CDTF">2022-06-22T07:38:51Z</dcterms:modified>
</cp:coreProperties>
</file>