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7" r:id="rId2"/>
    <p:sldId id="269" r:id="rId3"/>
    <p:sldId id="272" r:id="rId4"/>
    <p:sldId id="261" r:id="rId5"/>
    <p:sldId id="268" r:id="rId6"/>
    <p:sldId id="256" r:id="rId7"/>
    <p:sldId id="266" r:id="rId8"/>
    <p:sldId id="264" r:id="rId9"/>
    <p:sldId id="265" r:id="rId10"/>
    <p:sldId id="267" r:id="rId11"/>
    <p:sldId id="271" r:id="rId12"/>
    <p:sldId id="258" r:id="rId13"/>
    <p:sldId id="259" r:id="rId14"/>
  </p:sldIdLst>
  <p:sldSz cx="10080625" cy="567055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00" autoAdjust="0"/>
  </p:normalViewPr>
  <p:slideViewPr>
    <p:cSldViewPr snapToGrid="0">
      <p:cViewPr varScale="1">
        <p:scale>
          <a:sx n="94" d="100"/>
          <a:sy n="94" d="100"/>
        </p:scale>
        <p:origin x="2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0T05:54:36" idx="1">
    <p:pos x="0" y="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EA96-ED9B-4F9B-8FD2-A33A5DAE1570}" type="datetimeFigureOut">
              <a:rPr lang="de-DE" smtClean="0"/>
              <a:t>21.06.2022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EB7DF-EF93-4F2F-AEB0-B7E1FBC0CF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02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CustomShape 1"/>
          <p:cNvSpPr/>
          <p:nvPr/>
        </p:nvSpPr>
        <p:spPr>
          <a:xfrm>
            <a:off x="1073160" y="655560"/>
            <a:ext cx="4292280" cy="3282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2"/>
          <p:cNvSpPr/>
          <p:nvPr/>
        </p:nvSpPr>
        <p:spPr>
          <a:xfrm>
            <a:off x="709560" y="4861080"/>
            <a:ext cx="5667120" cy="459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030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EB7DF-EF93-4F2F-AEB0-B7E1FBC0CF0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44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5427E3-E6E5-499A-8795-0F9C17D81AE7}" type="slidenum">
              <a:rPr lang="de-DE"/>
              <a:pPr/>
              <a:t>4</a:t>
            </a:fld>
            <a:endParaRPr lang="de-DE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50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2000"/>
              </a:lnSpc>
              <a:buClrTx/>
              <a:buFontTx/>
              <a:buNone/>
            </a:pPr>
            <a:fld id="{992F9A6E-A1CE-47BD-8F7F-28EB26AD3A8C}" type="slidenum">
              <a:rPr lang="de-DE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2000"/>
                </a:lnSpc>
                <a:buClrTx/>
                <a:buFontTx/>
                <a:buNone/>
              </a:pPr>
              <a:t>7</a:t>
            </a:fld>
            <a:endParaRPr lang="de-DE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AutoShape 1"/>
          <p:cNvSpPr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30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EB7DF-EF93-4F2F-AEB0-B7E1FBC0CF0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09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CustomShape 1"/>
          <p:cNvSpPr/>
          <p:nvPr/>
        </p:nvSpPr>
        <p:spPr>
          <a:xfrm>
            <a:off x="4017960" y="9721800"/>
            <a:ext cx="3076560" cy="507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9298D166-9FD1-4EBD-9772-B43853BC7B90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de-DE" sz="1400" b="0" strike="noStrike" spc="-1">
              <a:solidFill>
                <a:srgbClr val="292934"/>
              </a:solidFill>
              <a:latin typeface="Arial"/>
            </a:endParaRPr>
          </a:p>
        </p:txBody>
      </p:sp>
      <p:sp>
        <p:nvSpPr>
          <p:cNvPr id="952" name="CustomShape 2"/>
          <p:cNvSpPr/>
          <p:nvPr/>
        </p:nvSpPr>
        <p:spPr>
          <a:xfrm>
            <a:off x="4019400" y="9721800"/>
            <a:ext cx="3068640" cy="50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2000"/>
              </a:lnSpc>
            </a:pPr>
            <a:fld id="{195BF497-3B6F-40F9-8BED-62227145DFC0}" type="slidenum">
              <a:rPr lang="en-US" sz="1200" b="0" strike="noStrike" spc="-1">
                <a:solidFill>
                  <a:srgbClr val="000000"/>
                </a:solidFill>
                <a:latin typeface="Calibri"/>
              </a:rPr>
              <a:t>12</a:t>
            </a:fld>
            <a:endParaRPr lang="de-DE" sz="1200" b="0" strike="noStrike" spc="-1">
              <a:solidFill>
                <a:srgbClr val="292934"/>
              </a:solidFill>
              <a:latin typeface="Arial"/>
            </a:endParaRPr>
          </a:p>
        </p:txBody>
      </p:sp>
      <p:sp>
        <p:nvSpPr>
          <p:cNvPr id="953" name="CustomShape 3"/>
          <p:cNvSpPr/>
          <p:nvPr/>
        </p:nvSpPr>
        <p:spPr>
          <a:xfrm>
            <a:off x="4019400" y="9721800"/>
            <a:ext cx="3073680" cy="51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2000"/>
              </a:lnSpc>
            </a:pPr>
            <a:fld id="{A81A711E-D533-4F26-B89C-24AB4DFBC536}" type="slidenum">
              <a:rPr lang="en-US" sz="1200" b="0" strike="noStrike" spc="-1">
                <a:solidFill>
                  <a:srgbClr val="000000"/>
                </a:solidFill>
                <a:latin typeface="Calibri"/>
              </a:rPr>
              <a:t>12</a:t>
            </a:fld>
            <a:endParaRPr lang="de-DE" sz="1200" b="0" strike="noStrike" spc="-1">
              <a:solidFill>
                <a:srgbClr val="292934"/>
              </a:solidFill>
              <a:latin typeface="Arial"/>
            </a:endParaRPr>
          </a:p>
        </p:txBody>
      </p:sp>
      <p:sp>
        <p:nvSpPr>
          <p:cNvPr id="954" name="CustomShape 4"/>
          <p:cNvSpPr/>
          <p:nvPr/>
        </p:nvSpPr>
        <p:spPr>
          <a:xfrm>
            <a:off x="4019400" y="9721800"/>
            <a:ext cx="3076560" cy="51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2000"/>
              </a:lnSpc>
            </a:pPr>
            <a:fld id="{092AE807-9D93-4921-8F14-BA4B662199F3}" type="slidenum">
              <a:rPr lang="en-US" sz="1200" b="0" strike="noStrike" spc="-1">
                <a:solidFill>
                  <a:srgbClr val="000000"/>
                </a:solidFill>
                <a:latin typeface="Calibri"/>
              </a:rPr>
              <a:t>12</a:t>
            </a:fld>
            <a:endParaRPr lang="de-DE" sz="1200" b="0" strike="noStrike" spc="-1">
              <a:solidFill>
                <a:srgbClr val="292934"/>
              </a:solidFill>
              <a:latin typeface="Arial"/>
            </a:endParaRPr>
          </a:p>
        </p:txBody>
      </p:sp>
      <p:sp>
        <p:nvSpPr>
          <p:cNvPr id="955" name="CustomShape 5"/>
          <p:cNvSpPr/>
          <p:nvPr/>
        </p:nvSpPr>
        <p:spPr>
          <a:xfrm>
            <a:off x="1181160" y="766800"/>
            <a:ext cx="4734000" cy="383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CustomShape 6"/>
          <p:cNvSpPr/>
          <p:nvPr/>
        </p:nvSpPr>
        <p:spPr>
          <a:xfrm>
            <a:off x="709560" y="4861080"/>
            <a:ext cx="5667480" cy="459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40419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77875"/>
            <a:ext cx="6819900" cy="3836988"/>
          </a:xfrm>
          <a:prstGeom prst="rect">
            <a:avLst/>
          </a:prstGeom>
        </p:spPr>
      </p:sp>
      <p:sp>
        <p:nvSpPr>
          <p:cNvPr id="958" name="CustomShape 2"/>
          <p:cNvSpPr/>
          <p:nvPr/>
        </p:nvSpPr>
        <p:spPr>
          <a:xfrm>
            <a:off x="709560" y="4861080"/>
            <a:ext cx="5680080" cy="460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6470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1800" b="0" strike="noStrike" spc="-1"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hyperlink" Target="https://support.google.com/translate/answer/2534530?hl=en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rafik 868"/>
          <p:cNvPicPr/>
          <p:nvPr/>
        </p:nvPicPr>
        <p:blipFill>
          <a:blip r:embed="rId3"/>
          <a:stretch/>
        </p:blipFill>
        <p:spPr>
          <a:xfrm>
            <a:off x="2288979" y="742976"/>
            <a:ext cx="5340735" cy="58640"/>
          </a:xfrm>
          <a:prstGeom prst="rect">
            <a:avLst/>
          </a:prstGeom>
          <a:ln>
            <a:noFill/>
          </a:ln>
        </p:spPr>
      </p:pic>
      <p:sp>
        <p:nvSpPr>
          <p:cNvPr id="550" name="CustomShape 1"/>
          <p:cNvSpPr/>
          <p:nvPr/>
        </p:nvSpPr>
        <p:spPr>
          <a:xfrm>
            <a:off x="1259945" y="2022645"/>
            <a:ext cx="6858240" cy="1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CustomShape 2"/>
          <p:cNvSpPr/>
          <p:nvPr/>
        </p:nvSpPr>
        <p:spPr>
          <a:xfrm>
            <a:off x="1259945" y="410780"/>
            <a:ext cx="6858240" cy="1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2" name="CustomShape 3"/>
          <p:cNvSpPr/>
          <p:nvPr/>
        </p:nvSpPr>
        <p:spPr>
          <a:xfrm>
            <a:off x="1259945" y="2429556"/>
            <a:ext cx="7560436" cy="24072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417" tIns="38697" rIns="74417" bIns="38697" anchor="ctr">
            <a:noAutofit/>
          </a:bodyPr>
          <a:lstStyle/>
          <a:p>
            <a:pPr algn="ctr">
              <a:lnSpc>
                <a:spcPct val="66000"/>
              </a:lnSpc>
            </a:pPr>
            <a:r>
              <a:rPr sz="1488"/>
              <a:t/>
            </a:r>
            <a:br>
              <a:rPr sz="1488"/>
            </a:br>
            <a:r>
              <a:rPr lang="de-DE" sz="2646" b="1" spc="-1">
                <a:solidFill>
                  <a:srgbClr val="000000"/>
                </a:solidFill>
                <a:latin typeface="Source Sans Pro"/>
                <a:ea typeface="DejaVu Sans"/>
              </a:rPr>
              <a:t>Dr. Axel Friedrich</a:t>
            </a:r>
            <a:r>
              <a:rPr sz="1488"/>
              <a:t/>
            </a:r>
            <a:br>
              <a:rPr sz="1488"/>
            </a:br>
            <a:r>
              <a:rPr sz="1488"/>
              <a:t/>
            </a:r>
            <a:br>
              <a:rPr sz="1488"/>
            </a:br>
            <a:r>
              <a:rPr lang="de-DE" sz="2646" b="1" spc="-1">
                <a:solidFill>
                  <a:srgbClr val="000000"/>
                </a:solidFill>
                <a:latin typeface="Source Sans Pro"/>
                <a:ea typeface="DejaVu Sans"/>
              </a:rPr>
              <a:t>Germany</a:t>
            </a:r>
            <a:endParaRPr lang="de-DE" sz="2646" spc="-1">
              <a:latin typeface="Arial"/>
            </a:endParaRPr>
          </a:p>
        </p:txBody>
      </p:sp>
      <p:sp>
        <p:nvSpPr>
          <p:cNvPr id="553" name="CustomShape 4"/>
          <p:cNvSpPr/>
          <p:nvPr/>
        </p:nvSpPr>
        <p:spPr>
          <a:xfrm>
            <a:off x="1049583" y="1450030"/>
            <a:ext cx="7981159" cy="11194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4417" tIns="38697" rIns="74417" bIns="38697">
            <a:spAutoFit/>
          </a:bodyPr>
          <a:lstStyle/>
          <a:p>
            <a:pPr algn="ctr">
              <a:lnSpc>
                <a:spcPct val="93000"/>
              </a:lnSpc>
            </a:pPr>
            <a:r>
              <a:rPr lang="en-US" sz="3638" b="1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it-IT" sz="3638" b="1" spc="-1" dirty="0" smtClean="0">
                <a:solidFill>
                  <a:srgbClr val="000000"/>
                </a:solidFill>
                <a:ea typeface="Microsoft YaHei"/>
              </a:rPr>
              <a:t> </a:t>
            </a:r>
            <a:r>
              <a:rPr lang="it-IT" sz="3638" b="1" spc="-1" dirty="0">
                <a:solidFill>
                  <a:srgbClr val="000000"/>
                </a:solidFill>
                <a:ea typeface="Microsoft YaHei"/>
              </a:rPr>
              <a:t>Come NOx e ozono interagiscono negli ambienti </a:t>
            </a:r>
            <a:r>
              <a:rPr lang="it-IT" sz="3638" b="1" spc="-1" dirty="0" smtClean="0">
                <a:solidFill>
                  <a:srgbClr val="000000"/>
                </a:solidFill>
                <a:ea typeface="Microsoft YaHei"/>
              </a:rPr>
              <a:t>portuali</a:t>
            </a:r>
            <a:endParaRPr lang="de-DE" sz="3638" spc="-1" dirty="0">
              <a:latin typeface="Arial"/>
            </a:endParaRPr>
          </a:p>
        </p:txBody>
      </p:sp>
      <p:sp>
        <p:nvSpPr>
          <p:cNvPr id="554" name="CustomShape 5"/>
          <p:cNvSpPr/>
          <p:nvPr/>
        </p:nvSpPr>
        <p:spPr>
          <a:xfrm>
            <a:off x="1259945" y="4725459"/>
            <a:ext cx="7560436" cy="69802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5" name="CustomShape 6"/>
          <p:cNvSpPr/>
          <p:nvPr/>
        </p:nvSpPr>
        <p:spPr>
          <a:xfrm>
            <a:off x="0" y="5216311"/>
            <a:ext cx="10080625" cy="32386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1738" rIns="0" bIns="0" anchor="ctr">
            <a:noAutofit/>
          </a:bodyPr>
          <a:lstStyle/>
          <a:p>
            <a:pPr algn="ctr">
              <a:lnSpc>
                <a:spcPct val="115000"/>
              </a:lnSpc>
            </a:pPr>
            <a:endParaRPr lang="de-DE" sz="1488" spc="-1" dirty="0">
              <a:latin typeface="Arial"/>
            </a:endParaRPr>
          </a:p>
          <a:p>
            <a:pPr algn="ctr"/>
            <a:r>
              <a:rPr lang="it-IT" sz="1600" dirty="0"/>
              <a:t>Verso l’Area ECA Mediterranea</a:t>
            </a:r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>Roma, 22 Giugno </a:t>
            </a:r>
            <a:r>
              <a:rPr lang="it-IT" sz="1600" dirty="0" smtClean="0"/>
              <a:t>2022</a:t>
            </a:r>
            <a:endParaRPr lang="de-DE" sz="1488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de-DE" sz="1488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de-DE" sz="1488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1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dirty="0" smtClean="0"/>
              <a:t>NO</a:t>
            </a:r>
            <a:r>
              <a:rPr lang="de-DE" sz="3600" baseline="-25000" dirty="0" smtClean="0"/>
              <a:t>2</a:t>
            </a:r>
            <a:r>
              <a:rPr lang="de-DE" sz="3600" dirty="0" smtClean="0"/>
              <a:t> Measurement with Passive Sampler </a:t>
            </a:r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5" y="1172160"/>
            <a:ext cx="9770530" cy="357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Conclusion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16767" y="1275347"/>
            <a:ext cx="83871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evidence of the air pollution level of NO, NO2, Ozone and particles show the urgent need to introduce not only a SECA, but also a NECA and a PECA in the Mediterranean Sea.</a:t>
            </a:r>
          </a:p>
          <a:p>
            <a:r>
              <a:rPr lang="en-US" sz="2800" dirty="0" smtClean="0"/>
              <a:t>Analyses from research groups like IASSA and INERIS show that the benefit is much higher than the abatement cost</a:t>
            </a:r>
            <a:endParaRPr lang="de-DE" sz="2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Mediterranean Sea</a:t>
            </a:r>
            <a:r>
              <a:rPr kumimoji="0" lang="de-D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CustomShape 1"/>
          <p:cNvSpPr/>
          <p:nvPr/>
        </p:nvSpPr>
        <p:spPr>
          <a:xfrm>
            <a:off x="1827000" y="2079202"/>
            <a:ext cx="6425433" cy="176546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70" tIns="35125" rIns="67570" bIns="35125" anchor="ctr">
            <a:noAutofit/>
          </a:bodyPr>
          <a:lstStyle/>
          <a:p>
            <a:pPr algn="ctr">
              <a:lnSpc>
                <a:spcPct val="102000"/>
              </a:lnSpc>
            </a:pPr>
            <a:r>
              <a:rPr lang="en-US" sz="3638" spc="-1">
                <a:solidFill>
                  <a:srgbClr val="333399"/>
                </a:solidFill>
                <a:latin typeface="Calibri"/>
                <a:ea typeface="DejaVu Sans"/>
              </a:rPr>
              <a:t>axel.friedrich.berlin@gmail.com</a:t>
            </a:r>
            <a:endParaRPr lang="de-DE" sz="3638" spc="-1">
              <a:solidFill>
                <a:srgbClr val="292934"/>
              </a:solidFill>
              <a:latin typeface="Arial"/>
            </a:endParaRPr>
          </a:p>
        </p:txBody>
      </p:sp>
      <p:pic>
        <p:nvPicPr>
          <p:cNvPr id="935" name="Grafik 934"/>
          <p:cNvPicPr/>
          <p:nvPr/>
        </p:nvPicPr>
        <p:blipFill>
          <a:blip r:embed="rId3"/>
          <a:stretch/>
        </p:blipFill>
        <p:spPr>
          <a:xfrm>
            <a:off x="2394056" y="819179"/>
            <a:ext cx="5887251" cy="654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3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rafik 935"/>
          <p:cNvPicPr/>
          <p:nvPr/>
        </p:nvPicPr>
        <p:blipFill>
          <a:blip r:embed="rId3"/>
          <a:stretch/>
        </p:blipFill>
        <p:spPr>
          <a:xfrm>
            <a:off x="1265303" y="2679"/>
            <a:ext cx="7559245" cy="56705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2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90" y="48732"/>
            <a:ext cx="9935348" cy="946080"/>
          </a:xfrm>
        </p:spPr>
        <p:txBody>
          <a:bodyPr/>
          <a:lstStyle/>
          <a:p>
            <a:pPr algn="ctr"/>
            <a:r>
              <a:rPr lang="en-US" b="1" dirty="0"/>
              <a:t>What Are the Health </a:t>
            </a:r>
            <a:r>
              <a:rPr lang="en-US" b="1" dirty="0" smtClean="0"/>
              <a:t>Effects of NO</a:t>
            </a:r>
            <a:r>
              <a:rPr lang="en-US" b="1" baseline="-25000" dirty="0" smtClean="0"/>
              <a:t>2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977558"/>
            <a:ext cx="9763898" cy="4093428"/>
          </a:xfrm>
          <a:prstGeom prst="rect">
            <a:avLst/>
          </a:prstGeom>
          <a:solidFill>
            <a:srgbClr val="C4D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200" dirty="0" smtClean="0">
                <a:latin typeface="Arial" panose="020B0604020202020204" pitchFamily="34" charset="0"/>
              </a:rPr>
              <a:t>Nitrogen</a:t>
            </a:r>
            <a:r>
              <a:rPr kumimoji="0" lang="en-GB" sz="220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dioxide causes a range of harmful effects on the lungs, including: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20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Increased inflammation of the airways;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20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Worsened cough and wheezing;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20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Reduced lung function;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20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Increased asthma attacks;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20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Greater likelihood of emergency department and hospital admissions.</a:t>
            </a:r>
            <a:r>
              <a:rPr kumimoji="0" lang="en-GB" sz="2200" strike="noStrike" cap="none" normalizeH="0" baseline="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1</a:t>
            </a:r>
            <a:endParaRPr kumimoji="0" lang="en-GB" sz="2200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New research warns that NO</a:t>
            </a:r>
            <a:r>
              <a:rPr kumimoji="0" lang="en-GB" sz="2200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</a:t>
            </a:r>
            <a:r>
              <a:rPr kumimoji="0" lang="en-GB" sz="220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 is likely to be a cause of asthma in children.</a:t>
            </a:r>
            <a:r>
              <a:rPr kumimoji="0" lang="en-GB" sz="2200" strike="noStrike" cap="none" normalizeH="0" baseline="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</a:t>
            </a:r>
            <a:endParaRPr kumimoji="0" lang="en-GB" sz="2200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20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 large new study found evidence that people with lung cancer faced greater risk from NO</a:t>
            </a:r>
            <a:r>
              <a:rPr kumimoji="0" lang="en-GB" sz="2200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</a:t>
            </a:r>
            <a:r>
              <a:rPr kumimoji="0" lang="en-GB" sz="220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Looking beyond the lungs, newer research has linked NO</a:t>
            </a:r>
            <a:r>
              <a:rPr kumimoji="0" lang="en-GB" sz="2200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2,</a:t>
            </a:r>
            <a:r>
              <a:rPr lang="en-GB" sz="2200" dirty="0" smtClean="0">
                <a:latin typeface="Arial" panose="020B0604020202020204" pitchFamily="34" charset="0"/>
              </a:rPr>
              <a:t> ozone, and other outdoor air pollutants.</a:t>
            </a:r>
            <a:r>
              <a:rPr kumimoji="0" lang="en-GB" sz="2200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GB" sz="2200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 to cardiovascular harm, lower birth weight in newborns and increased risk of premature death.</a:t>
            </a:r>
            <a:r>
              <a:rPr kumimoji="0" lang="en-GB" sz="2200" strike="noStrike" cap="none" normalizeH="0" baseline="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4</a:t>
            </a:r>
            <a:endParaRPr kumimoji="0" lang="en-GB" sz="2200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u="none" strike="noStrike" cap="none" normalizeH="0" dirty="0" smtClean="0">
              <a:ln>
                <a:noFill/>
              </a:ln>
              <a:solidFill>
                <a:srgbClr val="0D235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3" descr="National Health Council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4" descr="Charity Navigator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5" descr="Accredited Charity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38499"/>
            <a:ext cx="80190" cy="276999"/>
          </a:xfrm>
          <a:prstGeom prst="rect">
            <a:avLst/>
          </a:prstGeom>
          <a:solidFill>
            <a:srgbClr val="0D23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6979" tIns="0" rIns="52371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7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01775" y="130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16295" y="5301218"/>
            <a:ext cx="9863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https://www.lung.org/clean-air/outdoors/what-makes-air-unhealthy/nitrogen-dioxide</a:t>
            </a:r>
            <a:endParaRPr lang="de-DE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9" name="HTMLText1" r:id="rId2" imgW="914400" imgH="228600"/>
        </mc:Choice>
        <mc:Fallback>
          <p:control name="HTMLText1" r:id="rId2" imgW="914400" imgH="228600">
            <p:pic>
              <p:nvPicPr>
                <p:cNvPr id="5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2813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43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Environmental Impact </a:t>
            </a:r>
            <a:r>
              <a:rPr lang="de-DE" dirty="0" err="1" smtClean="0"/>
              <a:t>of</a:t>
            </a:r>
            <a:r>
              <a:rPr lang="de-DE" dirty="0" smtClean="0"/>
              <a:t> NO</a:t>
            </a:r>
            <a:r>
              <a:rPr lang="de-DE" baseline="-25000" dirty="0" smtClean="0"/>
              <a:t>x</a:t>
            </a:r>
            <a:endParaRPr lang="de-DE" baseline="-250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9764" y="2101577"/>
            <a:ext cx="8987356" cy="29546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NOx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molecules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react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with volatile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organic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compounds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(VOC)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and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form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under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sunlight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and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higher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temperature</a:t>
            </a:r>
            <a:r>
              <a:rPr lang="de-DE" sz="2400" dirty="0">
                <a:solidFill>
                  <a:srgbClr val="393845"/>
                </a:solidFill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ground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-level (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or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tropospheric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)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ozone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(O</a:t>
            </a:r>
            <a:r>
              <a:rPr kumimoji="0" lang="de-DE" sz="24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Grad"/>
              </a:rPr>
              <a:t>3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Ozone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at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the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ground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level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is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a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serious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pollutant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.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Ozone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in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addition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to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the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health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i</a:t>
            </a:r>
            <a:r>
              <a:rPr lang="de-DE" sz="2400" baseline="0" dirty="0" err="1" smtClean="0">
                <a:solidFill>
                  <a:srgbClr val="393845"/>
                </a:solidFill>
                <a:latin typeface="Grad"/>
              </a:rPr>
              <a:t>mpact</a:t>
            </a:r>
            <a:r>
              <a:rPr lang="de-DE" sz="2400" baseline="0" dirty="0" smtClean="0">
                <a:solidFill>
                  <a:srgbClr val="393845"/>
                </a:solidFill>
                <a:latin typeface="Grad"/>
              </a:rPr>
              <a:t>, </a:t>
            </a:r>
            <a:r>
              <a:rPr lang="de-DE" sz="2400" baseline="0" dirty="0" err="1" smtClean="0">
                <a:solidFill>
                  <a:srgbClr val="393845"/>
                </a:solidFill>
                <a:latin typeface="Grad"/>
              </a:rPr>
              <a:t>damage</a:t>
            </a:r>
            <a:r>
              <a:rPr lang="de-DE" sz="2400" baseline="0" dirty="0" smtClean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baseline="0" dirty="0" err="1" smtClean="0">
                <a:solidFill>
                  <a:srgbClr val="393845"/>
                </a:solidFill>
                <a:latin typeface="Grad"/>
              </a:rPr>
              <a:t>plants</a:t>
            </a:r>
            <a:r>
              <a:rPr lang="de-DE" sz="2400" dirty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and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materials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like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cotton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NOX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contribute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to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acid</a:t>
            </a: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rain </a:t>
            </a:r>
            <a:r>
              <a:rPr kumimoji="0" lang="de-DE" sz="2400" b="0" i="0" u="none" strike="noStrike" cap="none" normalizeH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and</a:t>
            </a: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nutrification</a:t>
            </a: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of</a:t>
            </a: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 </a:t>
            </a:r>
            <a:r>
              <a:rPr kumimoji="0" lang="de-DE" sz="2400" b="0" i="0" u="none" strike="noStrike" cap="none" normalizeH="0" dirty="0" err="1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soil</a:t>
            </a: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rgbClr val="393845"/>
                </a:solidFill>
                <a:effectLst/>
                <a:latin typeface="Grad"/>
              </a:rPr>
              <a:t>.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It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also </a:t>
            </a:r>
            <a:endParaRPr kumimoji="0" lang="de-DE" sz="2400" b="0" i="0" u="none" strike="noStrike" cap="none" normalizeH="0" dirty="0" smtClean="0">
              <a:ln>
                <a:noFill/>
              </a:ln>
              <a:solidFill>
                <a:srgbClr val="393845"/>
              </a:solidFill>
              <a:effectLst/>
              <a:latin typeface="Gra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baseline="0" dirty="0" err="1" smtClean="0">
                <a:solidFill>
                  <a:srgbClr val="393845"/>
                </a:solidFill>
                <a:latin typeface="Grad"/>
              </a:rPr>
              <a:t>Additionally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NOx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deposion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into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water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provides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algaes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with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attitional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nutrients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and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leads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to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algal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 </a:t>
            </a:r>
            <a:r>
              <a:rPr lang="de-DE" sz="2400" dirty="0" err="1" smtClean="0">
                <a:solidFill>
                  <a:srgbClr val="393845"/>
                </a:solidFill>
                <a:latin typeface="Grad"/>
              </a:rPr>
              <a:t>blooms</a:t>
            </a:r>
            <a:r>
              <a:rPr lang="de-DE" sz="2400" dirty="0" smtClean="0">
                <a:solidFill>
                  <a:srgbClr val="393845"/>
                </a:solidFill>
                <a:latin typeface="Grad"/>
              </a:rPr>
              <a:t>. 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10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03" y="756153"/>
            <a:ext cx="2916249" cy="491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33" y="899048"/>
            <a:ext cx="2389919" cy="234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98" y="3319928"/>
            <a:ext cx="2483991" cy="232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59549" y="108363"/>
            <a:ext cx="7561527" cy="62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9" tIns="33755" rIns="67509" bIns="3375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950"/>
              <a:t>Maps of Contribution of Shipping Emissions in % to the Annual mean of NO2, SO2, PM2.5 and Av. of the Summer daily max O3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034358" y="5455018"/>
            <a:ext cx="3678356" cy="25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9" tIns="33755" rIns="67509" bIns="3375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de-DE" sz="1200" b="1">
                <a:solidFill>
                  <a:srgbClr val="0070C0"/>
                </a:solidFill>
                <a:latin typeface="Source Sans Pro" panose="020B0503030403020204" pitchFamily="34" charset="0"/>
              </a:rPr>
              <a:t>Source: EEA 2013</a:t>
            </a:r>
          </a:p>
        </p:txBody>
      </p:sp>
    </p:spTree>
    <p:extLst>
      <p:ext uri="{BB962C8B-B14F-4D97-AF65-F5344CB8AC3E}">
        <p14:creationId xmlns:p14="http://schemas.microsoft.com/office/powerpoint/2010/main" val="2108546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9827"/>
            <a:ext cx="10080625" cy="946080"/>
          </a:xfrm>
        </p:spPr>
        <p:txBody>
          <a:bodyPr/>
          <a:lstStyle/>
          <a:p>
            <a:pPr algn="ctr"/>
            <a:r>
              <a:rPr lang="en-US" dirty="0" smtClean="0"/>
              <a:t>NOx  Emissions from Shipping in the </a:t>
            </a:r>
            <a:r>
              <a:rPr lang="en-US" dirty="0" err="1" smtClean="0"/>
              <a:t>Mediterean</a:t>
            </a:r>
            <a:r>
              <a:rPr lang="en-US" dirty="0" smtClean="0"/>
              <a:t> Sea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19" y="1289261"/>
            <a:ext cx="6773087" cy="43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" name="Grafik 38"/>
          <p:cNvPicPr/>
          <p:nvPr/>
        </p:nvPicPr>
        <p:blipFill>
          <a:blip r:embed="rId2"/>
          <a:stretch/>
        </p:blipFill>
        <p:spPr>
          <a:xfrm>
            <a:off x="359579" y="784980"/>
            <a:ext cx="9529560" cy="437112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86768" y="5271081"/>
            <a:ext cx="9899640" cy="399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0" strike="noStrike" spc="-1" dirty="0">
                <a:latin typeface="Arial"/>
              </a:rPr>
              <a:t>https://www.esa.int/ESA_Multimedia/Images/2020/11/Nitrogen_dioxide_emissions_over_the_Mediterranean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63483"/>
              </p:ext>
            </p:extLst>
          </p:nvPr>
        </p:nvGraphicFramePr>
        <p:xfrm>
          <a:off x="831953" y="635491"/>
          <a:ext cx="8934140" cy="5017119"/>
        </p:xfrm>
        <a:graphic>
          <a:graphicData uri="http://schemas.openxmlformats.org/drawingml/2006/table">
            <a:tbl>
              <a:tblPr/>
              <a:tblGrid>
                <a:gridCol w="1691058">
                  <a:extLst>
                    <a:ext uri="{9D8B030D-6E8A-4147-A177-3AD203B41FA5}">
                      <a16:colId xmlns="" xmlns:a16="http://schemas.microsoft.com/office/drawing/2014/main" val="3896289692"/>
                    </a:ext>
                  </a:extLst>
                </a:gridCol>
                <a:gridCol w="1401816">
                  <a:extLst>
                    <a:ext uri="{9D8B030D-6E8A-4147-A177-3AD203B41FA5}">
                      <a16:colId xmlns="" xmlns:a16="http://schemas.microsoft.com/office/drawing/2014/main" val="532369717"/>
                    </a:ext>
                  </a:extLst>
                </a:gridCol>
                <a:gridCol w="1139780">
                  <a:extLst>
                    <a:ext uri="{9D8B030D-6E8A-4147-A177-3AD203B41FA5}">
                      <a16:colId xmlns="" xmlns:a16="http://schemas.microsoft.com/office/drawing/2014/main" val="525925103"/>
                    </a:ext>
                  </a:extLst>
                </a:gridCol>
                <a:gridCol w="2681920">
                  <a:extLst>
                    <a:ext uri="{9D8B030D-6E8A-4147-A177-3AD203B41FA5}">
                      <a16:colId xmlns="" xmlns:a16="http://schemas.microsoft.com/office/drawing/2014/main" val="613250671"/>
                    </a:ext>
                  </a:extLst>
                </a:gridCol>
                <a:gridCol w="2019566">
                  <a:extLst>
                    <a:ext uri="{9D8B030D-6E8A-4147-A177-3AD203B41FA5}">
                      <a16:colId xmlns="" xmlns:a16="http://schemas.microsoft.com/office/drawing/2014/main" val="2863312590"/>
                    </a:ext>
                  </a:extLst>
                </a:gridCol>
              </a:tblGrid>
              <a:tr h="831924"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74A8B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Pollutant</a:t>
                      </a:r>
                      <a:endParaRPr kumimoji="0" lang="de-DE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74A8B"/>
                        </a:solidFill>
                        <a:effectLst/>
                        <a:latin typeface="inherit" charset="0"/>
                        <a:ea typeface="Microsoft YaHei" panose="020B0503020204020204" pitchFamily="34" charset="-122"/>
                      </a:endParaRP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74A8B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Concentration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74A8B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Averaging period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74A8B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Legal nature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74A8B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Permitted exceedences each year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9080014"/>
                  </a:ext>
                </a:extLst>
              </a:tr>
              <a:tr h="1440659"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Fine particles (PM2.5)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25 µg/m3***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1 year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Target </a:t>
                      </a:r>
                      <a:r>
                        <a:rPr kumimoji="0" lang="de-DE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value</a:t>
                      </a:r>
                      <a:r>
                        <a:rPr kumimoji="0" lang="de-D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de-DE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entered</a:t>
                      </a:r>
                      <a:r>
                        <a:rPr kumimoji="0" lang="de-D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de-DE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into</a:t>
                      </a:r>
                      <a:r>
                        <a:rPr kumimoji="0" lang="de-D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de-DE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force</a:t>
                      </a:r>
                      <a:r>
                        <a:rPr kumimoji="0" lang="de-D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 1.1.2010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1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Limit </a:t>
                      </a:r>
                      <a:r>
                        <a:rPr kumimoji="0" lang="de-DE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value</a:t>
                      </a:r>
                      <a:r>
                        <a:rPr kumimoji="0" lang="de-D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de-DE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enters</a:t>
                      </a:r>
                      <a:r>
                        <a:rPr kumimoji="0" lang="de-D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de-DE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into</a:t>
                      </a:r>
                      <a:r>
                        <a:rPr kumimoji="0" lang="de-D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de-DE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force</a:t>
                      </a:r>
                      <a:r>
                        <a:rPr kumimoji="0" lang="de-D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 1.1.2015</a:t>
                      </a:r>
                    </a:p>
                  </a:txBody>
                  <a:tcPr marL="67509" marR="67509" marT="68595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n/a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7454894"/>
                  </a:ext>
                </a:extLst>
              </a:tr>
              <a:tr h="622659"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Nitrogen dioxide (NO2)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200 µg/m3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1 hour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Limit value entered into force 1.1.2010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18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5484882"/>
                  </a:ext>
                </a:extLst>
              </a:tr>
              <a:tr h="622659"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7509" marR="67509" marT="343149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40 µg/m3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1 year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Limit value entered into force 1.1.2010*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n/a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7707257"/>
                  </a:ext>
                </a:extLst>
              </a:tr>
              <a:tr h="622659"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PM10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50 µg/m3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24 hours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Limit value entered into force 1.1.2005**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35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3846457"/>
                  </a:ext>
                </a:extLst>
              </a:tr>
              <a:tr h="822774"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7509" marR="67509" marT="343149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40 µg/m3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1 year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Limit value entered into force 1.1.2005**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de-D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 charset="0"/>
                          <a:ea typeface="Microsoft YaHei" panose="020B0503020204020204" pitchFamily="34" charset="-122"/>
                        </a:rPr>
                        <a:t>n/a</a:t>
                      </a:r>
                    </a:p>
                  </a:txBody>
                  <a:tcPr marL="67509" marR="67509" marT="65084" marB="342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9641962"/>
                  </a:ext>
                </a:extLst>
              </a:tr>
            </a:tbl>
          </a:graphicData>
        </a:graphic>
      </p:graphicFrame>
      <p:sp>
        <p:nvSpPr>
          <p:cNvPr id="25633" name="AutoShape 32"/>
          <p:cNvSpPr>
            <a:spLocks noChangeArrowheads="1"/>
          </p:cNvSpPr>
          <p:nvPr/>
        </p:nvSpPr>
        <p:spPr bwMode="auto">
          <a:xfrm>
            <a:off x="1259549" y="125034"/>
            <a:ext cx="7560337" cy="467981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9164" rIns="0" bIns="0" anchor="ctr"/>
          <a:lstStyle/>
          <a:p>
            <a:endParaRPr lang="de-DE" sz="1350"/>
          </a:p>
        </p:txBody>
      </p:sp>
      <p:sp>
        <p:nvSpPr>
          <p:cNvPr id="25634" name="Rechteck 1"/>
          <p:cNvSpPr>
            <a:spLocks noChangeArrowheads="1"/>
          </p:cNvSpPr>
          <p:nvPr/>
        </p:nvSpPr>
        <p:spPr bwMode="auto">
          <a:xfrm>
            <a:off x="1259549" y="125034"/>
            <a:ext cx="7535330" cy="5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SzPct val="100000"/>
            </a:pPr>
            <a:r>
              <a:rPr lang="de-DE" altLang="en-US" sz="3000" dirty="0">
                <a:solidFill>
                  <a:srgbClr val="000000"/>
                </a:solidFill>
                <a:cs typeface="DejaVu Sans" panose="020B0603030804020204" pitchFamily="34" charset="0"/>
              </a:rPr>
              <a:t>EU Air Quality Directive 2008/50/EC </a:t>
            </a:r>
          </a:p>
        </p:txBody>
      </p:sp>
    </p:spTree>
    <p:extLst>
      <p:ext uri="{BB962C8B-B14F-4D97-AF65-F5344CB8AC3E}">
        <p14:creationId xmlns:p14="http://schemas.microsoft.com/office/powerpoint/2010/main" val="1456860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9368" y="20673"/>
            <a:ext cx="9071280" cy="946080"/>
          </a:xfrm>
        </p:spPr>
        <p:txBody>
          <a:bodyPr/>
          <a:lstStyle/>
          <a:p>
            <a:pPr algn="ctr"/>
            <a:r>
              <a:rPr lang="de-DE" dirty="0" smtClean="0"/>
              <a:t>WHO Air Quality Guidelines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569"/>
            <a:ext cx="10050577" cy="44040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664" y="866563"/>
            <a:ext cx="15144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26080"/>
            <a:ext cx="10080624" cy="946080"/>
          </a:xfrm>
        </p:spPr>
        <p:txBody>
          <a:bodyPr/>
          <a:lstStyle/>
          <a:p>
            <a:pPr algn="ctr"/>
            <a:r>
              <a:rPr lang="de-DE" dirty="0" smtClean="0"/>
              <a:t>Marpol Annex VI NO</a:t>
            </a:r>
            <a:r>
              <a:rPr lang="de-DE" baseline="-25000" dirty="0" smtClean="0"/>
              <a:t>x</a:t>
            </a:r>
            <a:r>
              <a:rPr lang="de-DE" dirty="0" smtClean="0"/>
              <a:t> Emission Limits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4" y="1172160"/>
            <a:ext cx="6482255" cy="413881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439220" y="1671916"/>
            <a:ext cx="3641405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Emission Limits HDV EU Euro VI: </a:t>
            </a:r>
            <a:r>
              <a:rPr lang="de-DE" sz="2800" b="1" dirty="0" smtClean="0">
                <a:solidFill>
                  <a:srgbClr val="FF0000"/>
                </a:solidFill>
              </a:rPr>
              <a:t>0,4g/kWh </a:t>
            </a:r>
            <a:r>
              <a:rPr lang="de-DE" sz="2800" b="1" dirty="0" err="1" smtClean="0">
                <a:solidFill>
                  <a:srgbClr val="FF0000"/>
                </a:solidFill>
              </a:rPr>
              <a:t>Nox</a:t>
            </a:r>
            <a:endParaRPr lang="de-DE" sz="2800" b="1" dirty="0" smtClean="0">
              <a:solidFill>
                <a:srgbClr val="FF0000"/>
              </a:solidFill>
            </a:endParaRPr>
          </a:p>
          <a:p>
            <a:r>
              <a:rPr lang="de-DE" sz="2800" b="1" dirty="0" smtClean="0">
                <a:solidFill>
                  <a:srgbClr val="FF0000"/>
                </a:solidFill>
              </a:rPr>
              <a:t>0,01 g/kWh </a:t>
            </a:r>
            <a:r>
              <a:rPr lang="de-DE" sz="2800" b="1" dirty="0" err="1" smtClean="0">
                <a:solidFill>
                  <a:srgbClr val="FF0000"/>
                </a:solidFill>
              </a:rPr>
              <a:t>particles</a:t>
            </a:r>
            <a:endParaRPr lang="de-DE" sz="2800" b="1" dirty="0" smtClean="0">
              <a:solidFill>
                <a:srgbClr val="FF0000"/>
              </a:solidFill>
            </a:endParaRPr>
          </a:p>
          <a:p>
            <a:r>
              <a:rPr lang="de-DE" sz="2800" b="1" dirty="0" smtClean="0">
                <a:solidFill>
                  <a:srgbClr val="FF0000"/>
                </a:solidFill>
              </a:rPr>
              <a:t>8,0*10</a:t>
            </a:r>
            <a:r>
              <a:rPr lang="de-DE" sz="2800" b="1" baseline="30000" dirty="0" smtClean="0">
                <a:solidFill>
                  <a:srgbClr val="FF0000"/>
                </a:solidFill>
              </a:rPr>
              <a:t>11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particle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number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</a:p>
          <a:p>
            <a:endParaRPr lang="de-DE" sz="2800" b="1" baseline="30000" dirty="0">
              <a:solidFill>
                <a:srgbClr val="FF0000"/>
              </a:solidFill>
            </a:endParaRPr>
          </a:p>
          <a:p>
            <a:r>
              <a:rPr lang="de-DE" sz="2800" b="1" dirty="0" err="1" smtClean="0">
                <a:solidFill>
                  <a:srgbClr val="FF0000"/>
                </a:solidFill>
              </a:rPr>
              <a:t>Sea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ships</a:t>
            </a:r>
            <a:r>
              <a:rPr lang="de-DE" sz="2800" b="1" dirty="0" smtClean="0">
                <a:solidFill>
                  <a:srgbClr val="FF0000"/>
                </a:solidFill>
              </a:rPr>
              <a:t>: </a:t>
            </a:r>
            <a:r>
              <a:rPr lang="de-DE" sz="2800" b="1" dirty="0" err="1" smtClean="0">
                <a:solidFill>
                  <a:srgbClr val="FF0000"/>
                </a:solidFill>
              </a:rPr>
              <a:t>No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limits</a:t>
            </a:r>
            <a:endParaRPr lang="de-DE" sz="2800" b="1" baseline="30000" dirty="0" smtClean="0">
              <a:solidFill>
                <a:srgbClr val="FF0000"/>
              </a:solidFill>
            </a:endParaRPr>
          </a:p>
          <a:p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361451" y="5313119"/>
            <a:ext cx="477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https://dieselnet.com/standards/inter/imo.php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67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399</Words>
  <Application>Microsoft Office PowerPoint</Application>
  <PresentationFormat>Benutzerdefiniert</PresentationFormat>
  <Paragraphs>77</Paragraphs>
  <Slides>13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Microsoft YaHei</vt:lpstr>
      <vt:lpstr>Arial</vt:lpstr>
      <vt:lpstr>Calibri</vt:lpstr>
      <vt:lpstr>DejaVu Sans</vt:lpstr>
      <vt:lpstr>Grad</vt:lpstr>
      <vt:lpstr>inherit</vt:lpstr>
      <vt:lpstr>Source Sans Pro</vt:lpstr>
      <vt:lpstr>Times New Roman</vt:lpstr>
      <vt:lpstr>Office Theme</vt:lpstr>
      <vt:lpstr>PowerPoint-Präsentation</vt:lpstr>
      <vt:lpstr>What Are the Health Effects of NO2?</vt:lpstr>
      <vt:lpstr>Environmental Impact of NOx</vt:lpstr>
      <vt:lpstr>PowerPoint-Präsentation</vt:lpstr>
      <vt:lpstr>NOx  Emissions from Shipping in the Mediterean Sea</vt:lpstr>
      <vt:lpstr>PowerPoint-Präsentation</vt:lpstr>
      <vt:lpstr>PowerPoint-Präsentation</vt:lpstr>
      <vt:lpstr>WHO Air Quality Guidelines</vt:lpstr>
      <vt:lpstr>Marpol Annex VI NOx Emission Limits</vt:lpstr>
      <vt:lpstr>NO2 Measurement with Passive Sampler </vt:lpstr>
      <vt:lpstr>Conclusion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Axel</dc:creator>
  <dc:description/>
  <cp:lastModifiedBy>Microsoft-Konto</cp:lastModifiedBy>
  <cp:revision>37</cp:revision>
  <dcterms:created xsi:type="dcterms:W3CDTF">2021-11-23T07:35:44Z</dcterms:created>
  <dcterms:modified xsi:type="dcterms:W3CDTF">2022-06-21T16:16:04Z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</Properties>
</file>