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07" r:id="rId2"/>
    <p:sldMasterId id="2147483715" r:id="rId3"/>
    <p:sldMasterId id="2147483724" r:id="rId4"/>
  </p:sldMasterIdLst>
  <p:notesMasterIdLst>
    <p:notesMasterId r:id="rId20"/>
  </p:notesMasterIdLst>
  <p:sldIdLst>
    <p:sldId id="1165" r:id="rId5"/>
    <p:sldId id="1243" r:id="rId6"/>
    <p:sldId id="1240" r:id="rId7"/>
    <p:sldId id="1244" r:id="rId8"/>
    <p:sldId id="1245" r:id="rId9"/>
    <p:sldId id="1247" r:id="rId10"/>
    <p:sldId id="1255" r:id="rId11"/>
    <p:sldId id="1253" r:id="rId12"/>
    <p:sldId id="1251" r:id="rId13"/>
    <p:sldId id="1258" r:id="rId14"/>
    <p:sldId id="1246" r:id="rId15"/>
    <p:sldId id="1249" r:id="rId16"/>
    <p:sldId id="1250" r:id="rId17"/>
    <p:sldId id="1252" r:id="rId18"/>
    <p:sldId id="1257" r:id="rId19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70C0"/>
    <a:srgbClr val="F15F3A"/>
    <a:srgbClr val="A1F002"/>
    <a:srgbClr val="32C094"/>
    <a:srgbClr val="E77988"/>
    <a:srgbClr val="8BB750"/>
    <a:srgbClr val="637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5332" autoAdjust="0"/>
  </p:normalViewPr>
  <p:slideViewPr>
    <p:cSldViewPr>
      <p:cViewPr varScale="1">
        <p:scale>
          <a:sx n="86" d="100"/>
          <a:sy n="86" d="100"/>
        </p:scale>
        <p:origin x="843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90" d="100"/>
          <a:sy n="90" d="100"/>
        </p:scale>
        <p:origin x="2614" y="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51E75-3725-4917-ADCE-FEC82FB77503}" type="datetimeFigureOut">
              <a:rPr lang="it-IT" smtClean="0"/>
              <a:pPr/>
              <a:t>22/06/2022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C9DA1-4B31-4420-923D-E2F17B07C1B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68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86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6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8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02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3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19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3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59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552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134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02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2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40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9A938-9848-BA43-8B1C-988C3A65F4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64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DC485-C8A2-4B8E-916B-4B90B3910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623C02-0506-45C4-8766-9DA2B536A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E53DB1-79B7-4599-9D73-D7A127B8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D88764-0A5E-459E-8500-0794E5C1D43D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D17F0A-43A0-4EE2-92AA-1EEC954E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5D2FFA-95C4-4DA2-8193-28C5958D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7DEA009-E5B6-44E7-BAC3-A1470C27B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09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AEEE7D-EFBF-4503-A781-20E025CC3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1542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11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3C0E3-1A26-8147-86DB-478A153B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A672D0-69FF-C74B-8898-4CDDAB98C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6C65-C8E0-EE44-A933-8EECA621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2F29A-1225-DA41-913D-99C46290432A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ABA248-90D6-7C4E-837E-B68F9058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54C815-1CC2-3945-94EA-9A15B32D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289E6-42D0-7747-B3FA-98B0913195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535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E53DB1-79B7-4599-9D73-D7A127B8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D88764-0A5E-459E-8500-0794E5C1D43D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D17F0A-43A0-4EE2-92AA-1EEC954E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5D2FFA-95C4-4DA2-8193-28C5958D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7DEA009-E5B6-44E7-BAC3-A1470C27B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10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099E1-0064-45D7-BD16-A053B7BF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70405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28A8DC-F4A8-DB4C-B944-81197D378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2852E-1419-0548-B04D-73817B868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3430C3-D15F-964B-A8CF-664010F8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B704-F4DD-5042-8688-E0F311BBD945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9EDD28-1EA7-6D45-83F1-3BFBBB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98F311-9B22-EE4D-9A2C-6806A982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8986-5455-514D-A1AC-60C210648D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144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18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4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08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3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099E1-0064-45D7-BD16-A053B7BF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39" y="273844"/>
            <a:ext cx="8218511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AE456F-2950-4857-B97A-4C895312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D88764-0A5E-459E-8500-0794E5C1D43D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A54484-4A94-4AD8-9522-4E77AE1A0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4578A4-1458-4AD7-B6EA-051EDECD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7DEA009-E5B6-44E7-BAC3-A1470C27B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588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02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44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44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481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25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8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05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8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57F46F-AC2C-4F0A-A886-C85BA624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F5AFD75-B5D3-452B-8839-B90FA13A0041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3DF16C-B8A4-4132-837F-DE7C0C7F6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579F39-C1D4-45CA-949F-EEB59FEE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0B7F5D-9EA0-48E2-B2E6-C6200A787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94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622790-0838-4F94-B4B2-963D8C55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8AFE0A-59AC-4E76-A5B8-01B69F17BFC5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029758-82B8-4CEE-9735-C464D70F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22D918-702A-42EA-A109-10A00F66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6B5E47-DF94-4D61-A23B-2EAA9A0870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0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48153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620575"/>
            <a:ext cx="78867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688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build="p">
        <p:tmplLst>
          <p:tmpl lvl="1">
            <p:tnLst>
              <p:par>
                <p:cTn presetID="13" presetClass="entr" presetSubtype="32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out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E53DB1-79B7-4599-9D73-D7A127B8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D88764-0A5E-459E-8500-0794E5C1D43D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D17F0A-43A0-4EE2-92AA-1EEC954E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5D2FFA-95C4-4DA2-8193-28C5958D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7DEA009-E5B6-44E7-BAC3-A1470C27B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49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099E1-0064-45D7-BD16-A053B7BF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6972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622790-0838-4F94-B4B2-963D8C55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8AFE0A-59AC-4E76-A5B8-01B69F17BFC5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029758-82B8-4CEE-9735-C464D70F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22D918-702A-42EA-A109-10A00F66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76B5E47-DF94-4D61-A23B-2EAA9A0870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80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57F46F-AC2C-4F0A-A886-C85BA624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F5AFD75-B5D3-452B-8839-B90FA13A0041}" type="datetimeFigureOut">
              <a:rPr lang="it-IT" smtClean="0"/>
              <a:t>22/06/2022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3DF16C-B8A4-4132-837F-DE7C0C7F6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579F39-C1D4-45CA-949F-EEB59FEE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0B7F5D-9EA0-48E2-B2E6-C6200A787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21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B3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5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7E00893-94D6-4C43-9DA9-F200DCE57832}"/>
              </a:ext>
            </a:extLst>
          </p:cNvPr>
          <p:cNvSpPr/>
          <p:nvPr userDrawn="1"/>
        </p:nvSpPr>
        <p:spPr>
          <a:xfrm>
            <a:off x="0" y="0"/>
            <a:ext cx="9144000" cy="859809"/>
          </a:xfrm>
          <a:prstGeom prst="rect">
            <a:avLst/>
          </a:prstGeom>
          <a:solidFill>
            <a:srgbClr val="0B3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184127-7655-4924-B8AF-9E4BED59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56" y="1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6669DE-F6EC-7D42-823B-5A0D5D2C10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27" y="163585"/>
            <a:ext cx="571502" cy="5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713" r:id="rId3"/>
    <p:sldLayoutId id="214748371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7E00893-94D6-4C43-9DA9-F200DCE57832}"/>
              </a:ext>
            </a:extLst>
          </p:cNvPr>
          <p:cNvSpPr/>
          <p:nvPr userDrawn="1"/>
        </p:nvSpPr>
        <p:spPr>
          <a:xfrm>
            <a:off x="0" y="0"/>
            <a:ext cx="9144000" cy="859809"/>
          </a:xfrm>
          <a:prstGeom prst="rect">
            <a:avLst/>
          </a:prstGeom>
          <a:solidFill>
            <a:srgbClr val="0B3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184127-7655-4924-B8AF-9E4BED59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56" y="1"/>
            <a:ext cx="7886700" cy="859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6669DE-F6EC-7D42-823B-5A0D5D2C10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8127" y="171238"/>
            <a:ext cx="571502" cy="51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87EA1418-941E-4465-BE17-D90866B16ED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22/06/2022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A05708C5-E56D-44CC-8164-50FB14BCEB7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Times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2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aterborne.eu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shippingitaly.i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dnewsnetwork.org/skysail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bound4blue.com/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elizabethqueenseaswann.com/" TargetMode="External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.png"/><Relationship Id="rId7" Type="http://schemas.openxmlformats.org/officeDocument/2006/relationships/hyperlink" Target="http://www.ecomarinepower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offshore-energy.biz/" TargetMode="Externa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waterborne.eu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tags" Target="../tags/tag5.xml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microsoft.com/office/2007/relationships/media" Target="../media/media2.mp4"/><Relationship Id="rId21" Type="http://schemas.openxmlformats.org/officeDocument/2006/relationships/image" Target="../media/image11.png"/><Relationship Id="rId7" Type="http://schemas.microsoft.com/office/2007/relationships/media" Target="../media/media4.mp4"/><Relationship Id="rId12" Type="http://schemas.openxmlformats.org/officeDocument/2006/relationships/tags" Target="../tags/tag4.xml"/><Relationship Id="rId17" Type="http://schemas.openxmlformats.org/officeDocument/2006/relationships/image" Target="../media/image7.png"/><Relationship Id="rId25" Type="http://schemas.openxmlformats.org/officeDocument/2006/relationships/image" Target="../media/image15.gif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tags" Target="../tags/tag3.xml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microsoft.com/office/2007/relationships/media" Target="../media/media3.mp4"/><Relationship Id="rId15" Type="http://schemas.openxmlformats.org/officeDocument/2006/relationships/notesSlide" Target="../notesSlides/notesSlide3.xml"/><Relationship Id="rId23" Type="http://schemas.openxmlformats.org/officeDocument/2006/relationships/image" Target="../media/image13.jpeg"/><Relationship Id="rId28" Type="http://schemas.openxmlformats.org/officeDocument/2006/relationships/image" Target="../media/image18.png"/><Relationship Id="rId10" Type="http://schemas.openxmlformats.org/officeDocument/2006/relationships/tags" Target="../tags/tag2.xml"/><Relationship Id="rId19" Type="http://schemas.openxmlformats.org/officeDocument/2006/relationships/image" Target="../media/image9.png"/><Relationship Id="rId31" Type="http://schemas.openxmlformats.org/officeDocument/2006/relationships/image" Target="../media/image21.gif"/><Relationship Id="rId4" Type="http://schemas.openxmlformats.org/officeDocument/2006/relationships/video" Target="../media/media2.mp4"/><Relationship Id="rId9" Type="http://schemas.openxmlformats.org/officeDocument/2006/relationships/tags" Target="../tags/tag1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jpeg"/><Relationship Id="rId11" Type="http://schemas.openxmlformats.org/officeDocument/2006/relationships/image" Target="../media/image28.jpg"/><Relationship Id="rId5" Type="http://schemas.openxmlformats.org/officeDocument/2006/relationships/image" Target="../media/image4.png"/><Relationship Id="rId10" Type="http://schemas.openxmlformats.org/officeDocument/2006/relationships/image" Target="../media/image2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em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7.mp4"/><Relationship Id="rId7" Type="http://schemas.openxmlformats.org/officeDocument/2006/relationships/image" Target="../media/image40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milio F CAMPANA\Pictures\000 screen saver\Logo CNR-2010-ENG-high.png">
            <a:extLst>
              <a:ext uri="{FF2B5EF4-FFF2-40B4-BE49-F238E27FC236}">
                <a16:creationId xmlns:a16="http://schemas.microsoft.com/office/drawing/2014/main" id="{C7F8D111-B079-0E14-3DF8-A2F30B6BF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629"/>
          <a:stretch/>
        </p:blipFill>
        <p:spPr bwMode="auto">
          <a:xfrm>
            <a:off x="8664247" y="-2439"/>
            <a:ext cx="432923" cy="40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629562" y="142043"/>
            <a:ext cx="7884876" cy="1421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and renewable energy exploitation in </a:t>
            </a:r>
            <a:r>
              <a:rPr lang="en-U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Alessandro </a:t>
            </a:r>
            <a:r>
              <a:rPr lang="en-US" dirty="0" smtClean="0">
                <a:solidFill>
                  <a:schemeClr val="bg1"/>
                </a:solidFill>
              </a:rPr>
              <a:t>Iafrati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Consiglio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Nazionale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Ricerche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Istituto</a:t>
            </a:r>
            <a:r>
              <a:rPr lang="en-US" dirty="0" smtClean="0">
                <a:solidFill>
                  <a:schemeClr val="bg1"/>
                </a:solidFill>
              </a:rPr>
              <a:t> di </a:t>
            </a:r>
            <a:r>
              <a:rPr lang="en-US" dirty="0" err="1" smtClean="0">
                <a:solidFill>
                  <a:schemeClr val="bg1"/>
                </a:solidFill>
              </a:rPr>
              <a:t>Ingegneria</a:t>
            </a:r>
            <a:r>
              <a:rPr lang="en-US" dirty="0" smtClean="0">
                <a:solidFill>
                  <a:schemeClr val="bg1"/>
                </a:solidFill>
              </a:rPr>
              <a:t> del Mare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alessandro.iafrati@cnr.it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67" y="1805581"/>
            <a:ext cx="4023037" cy="1822402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118572" y="3651870"/>
            <a:ext cx="198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7"/>
              </a:rPr>
              <a:t>www.shippingitaly.it</a:t>
            </a:r>
            <a:endParaRPr lang="it-IT" sz="1600" dirty="0"/>
          </a:p>
        </p:txBody>
      </p:sp>
      <p:sp>
        <p:nvSpPr>
          <p:cNvPr id="2" name="Rettangolo arrotondato 1"/>
          <p:cNvSpPr/>
          <p:nvPr/>
        </p:nvSpPr>
        <p:spPr>
          <a:xfrm>
            <a:off x="251520" y="1805581"/>
            <a:ext cx="4680520" cy="14401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CLIMATE CHANGE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Shipping emits approximately 1 billion tons of CO2. Emissions are projected to increase </a:t>
            </a:r>
            <a:r>
              <a:rPr lang="en-US" sz="1600" dirty="0" smtClean="0">
                <a:solidFill>
                  <a:schemeClr val="bg1"/>
                </a:solidFill>
              </a:rPr>
              <a:t>by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20–50</a:t>
            </a:r>
            <a:r>
              <a:rPr lang="en-US" sz="1600" dirty="0">
                <a:solidFill>
                  <a:schemeClr val="bg1"/>
                </a:solidFill>
              </a:rPr>
              <a:t>% between 2008–2050. Ships entering EU ports emit 13% of the total EU transport </a:t>
            </a:r>
            <a:r>
              <a:rPr lang="en-US" sz="1600" dirty="0" smtClean="0">
                <a:solidFill>
                  <a:schemeClr val="bg1"/>
                </a:solidFill>
              </a:rPr>
              <a:t>emissions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251520" y="3359072"/>
            <a:ext cx="4680520" cy="1444926"/>
          </a:xfrm>
          <a:prstGeom prst="round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AIR POLLUTION</a:t>
            </a:r>
          </a:p>
          <a:p>
            <a:pPr algn="ctr"/>
            <a:r>
              <a:rPr lang="en-US" sz="1600" dirty="0" smtClean="0"/>
              <a:t>Current </a:t>
            </a:r>
            <a:r>
              <a:rPr lang="en-US" sz="1600" dirty="0"/>
              <a:t>use of Heavy Fuel Oil pollutes air in port cities with Sulphur dioxide, Nitrogen oxide, particulate matter, and creates harmful effects on environment and human </a:t>
            </a:r>
            <a:r>
              <a:rPr lang="en-US" sz="1600" dirty="0" smtClean="0"/>
              <a:t>health </a:t>
            </a:r>
            <a:endParaRPr lang="it-IT" sz="16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5496" y="4815031"/>
            <a:ext cx="198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8"/>
              </a:rPr>
              <a:t>www.waterborne.eu</a:t>
            </a:r>
            <a:endParaRPr lang="it-IT" sz="1200" dirty="0" smtClean="0"/>
          </a:p>
        </p:txBody>
      </p:sp>
    </p:spTree>
    <p:extLst>
      <p:ext uri="{BB962C8B-B14F-4D97-AF65-F5344CB8AC3E}">
        <p14:creationId xmlns:p14="http://schemas.microsoft.com/office/powerpoint/2010/main" val="23474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Digital Technologies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3736DAC5-6920-4139-B48B-5C34DBDD7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05" y="3966253"/>
            <a:ext cx="733226" cy="334334"/>
          </a:xfrm>
          <a:prstGeom prst="rect">
            <a:avLst/>
          </a:prstGeom>
        </p:spPr>
      </p:pic>
      <p:pic>
        <p:nvPicPr>
          <p:cNvPr id="16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D71D1D-32CE-4D96-9752-15D2C37EB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923246"/>
            <a:ext cx="767232" cy="431567"/>
          </a:xfrm>
          <a:prstGeom prst="rect">
            <a:avLst/>
          </a:prstGeom>
        </p:spPr>
      </p:pic>
      <p:pic>
        <p:nvPicPr>
          <p:cNvPr id="18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7229425-6C1F-4377-BCED-18EF7C7C33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07" t="-1" r="-1" b="-6781"/>
          <a:stretch/>
        </p:blipFill>
        <p:spPr>
          <a:xfrm>
            <a:off x="3351689" y="694969"/>
            <a:ext cx="5756815" cy="1634937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9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7ABD33BB-9911-4A10-8200-F508E518D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933" y="2427734"/>
            <a:ext cx="3103539" cy="1864194"/>
          </a:xfrm>
          <a:prstGeom prst="rect">
            <a:avLst/>
          </a:prstGeom>
        </p:spPr>
      </p:pic>
      <p:pic>
        <p:nvPicPr>
          <p:cNvPr id="20" name="Picture 14" descr="A picture containing sky&#10;&#10;Description automatically generated">
            <a:extLst>
              <a:ext uri="{FF2B5EF4-FFF2-40B4-BE49-F238E27FC236}">
                <a16:creationId xmlns:a16="http://schemas.microsoft.com/office/drawing/2014/main" id="{180733D4-9C3B-49BC-AB53-6CEB2CC91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059" y="2499742"/>
            <a:ext cx="2225053" cy="125366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748DD-8757-4A9E-83C8-A038004B1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521469"/>
            <a:ext cx="3240359" cy="3401778"/>
          </a:xfrm>
          <a:solidFill>
            <a:srgbClr val="002060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Improving Knowledge, Prediction, and Forecasting of Ships in Waves via Hybrid Machine Learning Methods (NICOP-FORWARD)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Data-driven modeling of ships maneuvering in waves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Hybridization or NN (RNN, LSTM, GRU) approaches with modal decomposition methods (DMD)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Good prediction of nonlinear dynamics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Good interpretability</a:t>
            </a:r>
          </a:p>
        </p:txBody>
      </p:sp>
    </p:spTree>
    <p:extLst>
      <p:ext uri="{BB962C8B-B14F-4D97-AF65-F5344CB8AC3E}">
        <p14:creationId xmlns:p14="http://schemas.microsoft.com/office/powerpoint/2010/main" val="13468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Smart Energy Management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683" y="3093308"/>
            <a:ext cx="1567672" cy="904328"/>
          </a:xfrm>
          <a:prstGeom prst="rect">
            <a:avLst/>
          </a:prstGeom>
        </p:spPr>
      </p:pic>
      <p:pic>
        <p:nvPicPr>
          <p:cNvPr id="48" name="Immagine 4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91" y="3704501"/>
            <a:ext cx="2175054" cy="1227077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6090340" y="483518"/>
            <a:ext cx="265812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900" dirty="0" smtClean="0">
                <a:solidFill>
                  <a:srgbClr val="002060"/>
                </a:solidFill>
              </a:rPr>
              <a:t>Software-</a:t>
            </a:r>
            <a:r>
              <a:rPr lang="it-IT" sz="900" dirty="0" err="1" smtClean="0">
                <a:solidFill>
                  <a:srgbClr val="002060"/>
                </a:solidFill>
              </a:rPr>
              <a:t>based</a:t>
            </a:r>
            <a:r>
              <a:rPr lang="it-IT" sz="900" dirty="0" smtClean="0">
                <a:solidFill>
                  <a:srgbClr val="002060"/>
                </a:solidFill>
              </a:rPr>
              <a:t> control of </a:t>
            </a:r>
            <a:r>
              <a:rPr lang="it-IT" sz="900" dirty="0" err="1" smtClean="0">
                <a:solidFill>
                  <a:srgbClr val="002060"/>
                </a:solidFill>
              </a:rPr>
              <a:t>shipbord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electrical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drives</a:t>
            </a:r>
            <a:r>
              <a:rPr lang="it-IT" sz="900" dirty="0" smtClean="0">
                <a:solidFill>
                  <a:srgbClr val="002060"/>
                </a:solidFill>
              </a:rPr>
              <a:t> (e.g., </a:t>
            </a:r>
            <a:r>
              <a:rPr lang="it-IT" sz="900" dirty="0" err="1" smtClean="0">
                <a:solidFill>
                  <a:srgbClr val="002060"/>
                </a:solidFill>
              </a:rPr>
              <a:t>propulsion</a:t>
            </a:r>
            <a:r>
              <a:rPr lang="it-IT" sz="900" dirty="0" smtClean="0">
                <a:solidFill>
                  <a:srgbClr val="002060"/>
                </a:solidFill>
              </a:rPr>
              <a:t>, HVAC,…) for </a:t>
            </a:r>
            <a:r>
              <a:rPr lang="it-IT" sz="900" dirty="0" err="1" smtClean="0">
                <a:solidFill>
                  <a:srgbClr val="002060"/>
                </a:solidFill>
              </a:rPr>
              <a:t>increased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efficiency</a:t>
            </a:r>
            <a:r>
              <a:rPr lang="it-IT" sz="9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it-IT" sz="900" b="1" dirty="0" err="1" smtClean="0">
                <a:solidFill>
                  <a:srgbClr val="002060"/>
                </a:solidFill>
              </a:rPr>
              <a:t>Electrical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>
                <a:solidFill>
                  <a:srgbClr val="002060"/>
                </a:solidFill>
              </a:rPr>
              <a:t>L</a:t>
            </a:r>
            <a:r>
              <a:rPr lang="it-IT" sz="900" b="1" dirty="0" err="1" smtClean="0">
                <a:solidFill>
                  <a:srgbClr val="002060"/>
                </a:solidFill>
              </a:rPr>
              <a:t>oss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Minimization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Techniques</a:t>
            </a:r>
            <a:r>
              <a:rPr lang="it-IT" sz="900" b="1" dirty="0" smtClean="0">
                <a:solidFill>
                  <a:srgbClr val="002060"/>
                </a:solidFill>
              </a:rPr>
              <a:t> (</a:t>
            </a:r>
            <a:r>
              <a:rPr lang="it-IT" sz="900" b="1" dirty="0" err="1" smtClean="0">
                <a:solidFill>
                  <a:srgbClr val="002060"/>
                </a:solidFill>
              </a:rPr>
              <a:t>ELMTs</a:t>
            </a:r>
            <a:r>
              <a:rPr lang="it-IT" sz="900" b="1" dirty="0" smtClean="0">
                <a:solidFill>
                  <a:srgbClr val="002060"/>
                </a:solidFill>
              </a:rPr>
              <a:t>)</a:t>
            </a:r>
            <a:endParaRPr lang="it-IT" sz="900" b="1" dirty="0">
              <a:solidFill>
                <a:srgbClr val="002060"/>
              </a:solidFill>
            </a:endParaRP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 rotWithShape="1">
          <a:blip r:embed="rId6"/>
          <a:srcRect l="19138" t="20658" r="22104" b="456"/>
          <a:stretch/>
        </p:blipFill>
        <p:spPr>
          <a:xfrm>
            <a:off x="925161" y="2268582"/>
            <a:ext cx="1317452" cy="951240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179512" y="411510"/>
            <a:ext cx="1866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solidFill>
                  <a:srgbClr val="002060"/>
                </a:solidFill>
              </a:rPr>
              <a:t>Time domain </a:t>
            </a:r>
            <a:r>
              <a:rPr lang="it-IT" sz="900" dirty="0" err="1" smtClean="0">
                <a:solidFill>
                  <a:srgbClr val="002060"/>
                </a:solidFill>
              </a:rPr>
              <a:t>simulations</a:t>
            </a:r>
            <a:r>
              <a:rPr lang="it-IT" sz="900" dirty="0" smtClean="0">
                <a:solidFill>
                  <a:srgbClr val="002060"/>
                </a:solidFill>
              </a:rPr>
              <a:t> of :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900" b="1" dirty="0" err="1">
                <a:solidFill>
                  <a:srgbClr val="002060"/>
                </a:solidFill>
              </a:rPr>
              <a:t>P</a:t>
            </a:r>
            <a:r>
              <a:rPr lang="it-IT" sz="900" b="1" dirty="0" err="1" smtClean="0">
                <a:solidFill>
                  <a:srgbClr val="002060"/>
                </a:solidFill>
              </a:rPr>
              <a:t>ower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converters</a:t>
            </a:r>
            <a:r>
              <a:rPr lang="it-IT" sz="900" dirty="0" smtClean="0">
                <a:solidFill>
                  <a:srgbClr val="002060"/>
                </a:solidFill>
              </a:rPr>
              <a:t> for </a:t>
            </a:r>
            <a:r>
              <a:rPr lang="it-IT" sz="900" b="1" dirty="0" err="1" smtClean="0">
                <a:solidFill>
                  <a:srgbClr val="002060"/>
                </a:solidFill>
              </a:rPr>
              <a:t>distributed</a:t>
            </a:r>
            <a:r>
              <a:rPr lang="it-IT" sz="900" b="1" dirty="0" smtClean="0">
                <a:solidFill>
                  <a:srgbClr val="002060"/>
                </a:solidFill>
              </a:rPr>
              <a:t> generation, </a:t>
            </a:r>
            <a:r>
              <a:rPr lang="it-IT" sz="900" b="1" dirty="0" err="1" smtClean="0">
                <a:solidFill>
                  <a:srgbClr val="002060"/>
                </a:solidFill>
              </a:rPr>
              <a:t>electrical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storage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dirty="0" smtClean="0">
                <a:solidFill>
                  <a:srgbClr val="002060"/>
                </a:solidFill>
              </a:rPr>
              <a:t>and </a:t>
            </a:r>
            <a:r>
              <a:rPr lang="it-IT" sz="900" dirty="0" err="1" smtClean="0">
                <a:solidFill>
                  <a:srgbClr val="002060"/>
                </a:solidFill>
              </a:rPr>
              <a:t>load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interface</a:t>
            </a:r>
            <a:r>
              <a:rPr lang="it-IT" sz="900" dirty="0" smtClean="0">
                <a:solidFill>
                  <a:srgbClr val="002060"/>
                </a:solidFill>
              </a:rPr>
              <a:t> to the </a:t>
            </a:r>
            <a:r>
              <a:rPr lang="it-IT" sz="900" dirty="0" err="1" smtClean="0">
                <a:solidFill>
                  <a:srgbClr val="002060"/>
                </a:solidFill>
              </a:rPr>
              <a:t>shipboard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electrical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system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900" dirty="0" err="1" smtClean="0">
                <a:solidFill>
                  <a:srgbClr val="002060"/>
                </a:solidFill>
              </a:rPr>
              <a:t>Simplified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shipboard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microgrid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models</a:t>
            </a:r>
            <a:r>
              <a:rPr lang="it-IT" sz="900" dirty="0" smtClean="0">
                <a:solidFill>
                  <a:srgbClr val="002060"/>
                </a:solidFill>
              </a:rPr>
              <a:t> for </a:t>
            </a:r>
            <a:r>
              <a:rPr lang="it-IT" sz="900" dirty="0" err="1" smtClean="0">
                <a:solidFill>
                  <a:srgbClr val="002060"/>
                </a:solidFill>
              </a:rPr>
              <a:t>assessment</a:t>
            </a:r>
            <a:r>
              <a:rPr lang="it-IT" sz="900" dirty="0" smtClean="0">
                <a:solidFill>
                  <a:srgbClr val="002060"/>
                </a:solidFill>
              </a:rPr>
              <a:t> of </a:t>
            </a:r>
            <a:r>
              <a:rPr lang="it-IT" sz="900" dirty="0" err="1" smtClean="0">
                <a:solidFill>
                  <a:srgbClr val="002060"/>
                </a:solidFill>
              </a:rPr>
              <a:t>novel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efficient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distribution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schemes</a:t>
            </a:r>
            <a:r>
              <a:rPr lang="it-IT" sz="900" dirty="0" smtClean="0">
                <a:solidFill>
                  <a:srgbClr val="002060"/>
                </a:solidFill>
              </a:rPr>
              <a:t> (e.g., DC-</a:t>
            </a:r>
            <a:r>
              <a:rPr lang="it-IT" sz="900" dirty="0" err="1" smtClean="0">
                <a:solidFill>
                  <a:srgbClr val="002060"/>
                </a:solidFill>
              </a:rPr>
              <a:t>based</a:t>
            </a:r>
            <a:r>
              <a:rPr lang="it-IT" sz="90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2433771" y="2772904"/>
            <a:ext cx="28241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900" b="1" dirty="0" err="1" smtClean="0">
                <a:solidFill>
                  <a:srgbClr val="002060"/>
                </a:solidFill>
              </a:rPr>
              <a:t>Artificial</a:t>
            </a:r>
            <a:r>
              <a:rPr lang="it-IT" sz="900" b="1" dirty="0" smtClean="0">
                <a:solidFill>
                  <a:srgbClr val="002060"/>
                </a:solidFill>
              </a:rPr>
              <a:t> intelligence (AI)-</a:t>
            </a:r>
            <a:r>
              <a:rPr lang="it-IT" sz="900" b="1" dirty="0" err="1" smtClean="0">
                <a:solidFill>
                  <a:srgbClr val="002060"/>
                </a:solidFill>
              </a:rPr>
              <a:t>based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forecasting</a:t>
            </a:r>
            <a:r>
              <a:rPr lang="it-IT" sz="900" dirty="0" smtClean="0">
                <a:solidFill>
                  <a:srgbClr val="002060"/>
                </a:solidFill>
              </a:rPr>
              <a:t> of </a:t>
            </a:r>
            <a:r>
              <a:rPr lang="it-IT" sz="900" dirty="0" err="1" smtClean="0">
                <a:solidFill>
                  <a:srgbClr val="002060"/>
                </a:solidFill>
              </a:rPr>
              <a:t>electrical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load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demand</a:t>
            </a:r>
            <a:r>
              <a:rPr lang="it-IT" sz="900" dirty="0" smtClean="0">
                <a:solidFill>
                  <a:srgbClr val="002060"/>
                </a:solidFill>
              </a:rPr>
              <a:t> </a:t>
            </a:r>
            <a:r>
              <a:rPr lang="it-IT" sz="900" dirty="0" err="1" smtClean="0">
                <a:solidFill>
                  <a:srgbClr val="002060"/>
                </a:solidFill>
              </a:rPr>
              <a:t>using</a:t>
            </a:r>
            <a:r>
              <a:rPr lang="it-IT" sz="900" dirty="0" smtClean="0">
                <a:solidFill>
                  <a:srgbClr val="002060"/>
                </a:solidFill>
              </a:rPr>
              <a:t> data </a:t>
            </a:r>
            <a:r>
              <a:rPr lang="it-IT" sz="900" dirty="0" err="1" smtClean="0">
                <a:solidFill>
                  <a:srgbClr val="002060"/>
                </a:solidFill>
              </a:rPr>
              <a:t>series</a:t>
            </a:r>
            <a:r>
              <a:rPr lang="it-IT" sz="900" dirty="0" smtClean="0">
                <a:solidFill>
                  <a:srgbClr val="002060"/>
                </a:solidFill>
              </a:rPr>
              <a:t> from the </a:t>
            </a:r>
            <a:r>
              <a:rPr lang="it-IT" sz="900" dirty="0" err="1" smtClean="0">
                <a:solidFill>
                  <a:srgbClr val="002060"/>
                </a:solidFill>
              </a:rPr>
              <a:t>real</a:t>
            </a:r>
            <a:r>
              <a:rPr lang="it-IT" sz="900" dirty="0" smtClean="0">
                <a:solidFill>
                  <a:srgbClr val="002060"/>
                </a:solidFill>
              </a:rPr>
              <a:t> vessel</a:t>
            </a:r>
            <a:endParaRPr lang="it-IT" sz="900" dirty="0">
              <a:solidFill>
                <a:srgbClr val="002060"/>
              </a:solidFill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03" y="3213851"/>
            <a:ext cx="1746089" cy="1558507"/>
          </a:xfrm>
          <a:prstGeom prst="rect">
            <a:avLst/>
          </a:prstGeom>
        </p:spPr>
      </p:pic>
      <p:sp>
        <p:nvSpPr>
          <p:cNvPr id="54" name="CasellaDiTesto 53"/>
          <p:cNvSpPr txBox="1"/>
          <p:nvPr/>
        </p:nvSpPr>
        <p:spPr>
          <a:xfrm>
            <a:off x="5292308" y="2842013"/>
            <a:ext cx="32357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solidFill>
                  <a:srgbClr val="002060"/>
                </a:solidFill>
              </a:rPr>
              <a:t>Optimization-based</a:t>
            </a:r>
            <a:r>
              <a:rPr lang="it-IT" sz="900" dirty="0" smtClean="0">
                <a:solidFill>
                  <a:srgbClr val="002060"/>
                </a:solidFill>
              </a:rPr>
              <a:t>  </a:t>
            </a:r>
            <a:r>
              <a:rPr lang="it-IT" sz="900" b="1" dirty="0" smtClean="0">
                <a:solidFill>
                  <a:srgbClr val="002060"/>
                </a:solidFill>
              </a:rPr>
              <a:t>Energy Management System (</a:t>
            </a:r>
            <a:r>
              <a:rPr lang="it-IT" sz="900" b="1" dirty="0" err="1" smtClean="0">
                <a:solidFill>
                  <a:srgbClr val="002060"/>
                </a:solidFill>
              </a:rPr>
              <a:t>EMSs</a:t>
            </a:r>
            <a:r>
              <a:rPr lang="it-IT" sz="900" b="1" dirty="0" smtClean="0">
                <a:solidFill>
                  <a:srgbClr val="002060"/>
                </a:solidFill>
              </a:rPr>
              <a:t>) </a:t>
            </a:r>
            <a:r>
              <a:rPr lang="it-IT" sz="900" dirty="0" smtClean="0">
                <a:solidFill>
                  <a:srgbClr val="002060"/>
                </a:solidFill>
              </a:rPr>
              <a:t>for the </a:t>
            </a:r>
            <a:r>
              <a:rPr lang="it-IT" sz="900" b="1" dirty="0" err="1" smtClean="0">
                <a:solidFill>
                  <a:srgbClr val="002060"/>
                </a:solidFill>
              </a:rPr>
              <a:t>efficient</a:t>
            </a:r>
            <a:r>
              <a:rPr lang="it-IT" sz="900" b="1" dirty="0" smtClean="0">
                <a:solidFill>
                  <a:srgbClr val="002060"/>
                </a:solidFill>
              </a:rPr>
              <a:t> use of </a:t>
            </a:r>
            <a:r>
              <a:rPr lang="it-IT" sz="900" b="1" dirty="0" err="1" smtClean="0">
                <a:solidFill>
                  <a:srgbClr val="002060"/>
                </a:solidFill>
              </a:rPr>
              <a:t>electrical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power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r>
              <a:rPr lang="it-IT" sz="900" b="1" dirty="0" err="1" smtClean="0">
                <a:solidFill>
                  <a:srgbClr val="002060"/>
                </a:solidFill>
              </a:rPr>
              <a:t>onboard</a:t>
            </a:r>
            <a:r>
              <a:rPr lang="it-IT" sz="900" b="1" dirty="0" smtClean="0">
                <a:solidFill>
                  <a:srgbClr val="002060"/>
                </a:solidFill>
              </a:rPr>
              <a:t> </a:t>
            </a:r>
            <a:endParaRPr lang="it-IT" sz="900" b="1" dirty="0">
              <a:solidFill>
                <a:srgbClr val="002060"/>
              </a:solidFill>
            </a:endParaRPr>
          </a:p>
        </p:txBody>
      </p:sp>
      <p:pic>
        <p:nvPicPr>
          <p:cNvPr id="55" name="Immagin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56" y="3479799"/>
            <a:ext cx="1795661" cy="1010079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7752" y="930308"/>
            <a:ext cx="2147484" cy="1192152"/>
          </a:xfrm>
          <a:prstGeom prst="rect">
            <a:avLst/>
          </a:prstGeom>
        </p:spPr>
      </p:pic>
      <p:pic>
        <p:nvPicPr>
          <p:cNvPr id="57" name="Picture 4" descr="Risultati immagini per ship batter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8" y="1903232"/>
            <a:ext cx="1056770" cy="7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magine correlat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8" t="11248" b="19450"/>
          <a:stretch/>
        </p:blipFill>
        <p:spPr bwMode="auto">
          <a:xfrm>
            <a:off x="7546238" y="1586670"/>
            <a:ext cx="981826" cy="114610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10428" r="4460" b="3824"/>
          <a:stretch/>
        </p:blipFill>
        <p:spPr>
          <a:xfrm>
            <a:off x="2104007" y="539879"/>
            <a:ext cx="3937372" cy="2083660"/>
          </a:xfrm>
          <a:prstGeom prst="rect">
            <a:avLst/>
          </a:prstGeom>
        </p:spPr>
      </p:pic>
      <p:cxnSp>
        <p:nvCxnSpPr>
          <p:cNvPr id="60" name="Connettore 2 59"/>
          <p:cNvCxnSpPr/>
          <p:nvPr/>
        </p:nvCxnSpPr>
        <p:spPr>
          <a:xfrm flipH="1" flipV="1">
            <a:off x="2169650" y="860283"/>
            <a:ext cx="1752856" cy="894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/>
          <p:nvPr/>
        </p:nvCxnSpPr>
        <p:spPr>
          <a:xfrm flipH="1">
            <a:off x="4312425" y="2485156"/>
            <a:ext cx="206930" cy="3351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/>
          <p:nvPr/>
        </p:nvCxnSpPr>
        <p:spPr>
          <a:xfrm>
            <a:off x="5156279" y="2402983"/>
            <a:ext cx="675187" cy="4173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 flipV="1">
            <a:off x="5292308" y="826403"/>
            <a:ext cx="798032" cy="9025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magine 6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4" y="3083716"/>
            <a:ext cx="2007917" cy="17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Renewables in Shipping - Sails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774290" y="450452"/>
            <a:ext cx="4349314" cy="1222860"/>
            <a:chOff x="1249920" y="3225677"/>
            <a:chExt cx="4349314" cy="122286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" t="14911" r="-1381" b="8664"/>
            <a:stretch/>
          </p:blipFill>
          <p:spPr>
            <a:xfrm>
              <a:off x="3473800" y="3225677"/>
              <a:ext cx="2125434" cy="1218253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920" y="3225677"/>
              <a:ext cx="2173974" cy="1222860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6998170" y="1707654"/>
            <a:ext cx="2115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6"/>
              </a:rPr>
              <a:t>www.bound4blue.com</a:t>
            </a:r>
            <a:endParaRPr lang="it-IT" sz="1600" dirty="0"/>
          </a:p>
        </p:txBody>
      </p:sp>
      <p:grpSp>
        <p:nvGrpSpPr>
          <p:cNvPr id="9" name="Gruppo 8"/>
          <p:cNvGrpSpPr/>
          <p:nvPr/>
        </p:nvGrpSpPr>
        <p:grpSpPr>
          <a:xfrm>
            <a:off x="5652120" y="2523450"/>
            <a:ext cx="3427758" cy="2208540"/>
            <a:chOff x="5652120" y="2512002"/>
            <a:chExt cx="3427758" cy="2208540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2512002"/>
              <a:ext cx="3355750" cy="1994999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5652120" y="4443543"/>
              <a:ext cx="3427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 smtClean="0"/>
                <a:t>Credits</a:t>
              </a:r>
              <a:r>
                <a:rPr lang="it-IT" sz="1200" dirty="0" smtClean="0"/>
                <a:t>: </a:t>
              </a:r>
              <a:r>
                <a:rPr lang="it-IT" sz="1200" dirty="0" smtClean="0">
                  <a:hlinkClick r:id="rId8"/>
                </a:rPr>
                <a:t>www.goodnewsnetwork.org/skysail</a:t>
              </a:r>
              <a:endParaRPr lang="it-IT" sz="1200" dirty="0" smtClean="0"/>
            </a:p>
          </p:txBody>
        </p:sp>
      </p:grpSp>
      <p:sp>
        <p:nvSpPr>
          <p:cNvPr id="3" name="Rettangolo arrotondato 2"/>
          <p:cNvSpPr/>
          <p:nvPr/>
        </p:nvSpPr>
        <p:spPr>
          <a:xfrm>
            <a:off x="179512" y="483517"/>
            <a:ext cx="4544872" cy="446449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 smtClean="0"/>
              <a:t>Wind-</a:t>
            </a:r>
            <a:r>
              <a:rPr lang="it-IT" b="1" dirty="0" err="1" smtClean="0"/>
              <a:t>Assisted</a:t>
            </a:r>
            <a:r>
              <a:rPr lang="it-IT" b="1" dirty="0" smtClean="0"/>
              <a:t> </a:t>
            </a:r>
            <a:r>
              <a:rPr lang="it-IT" b="1" dirty="0" err="1" smtClean="0"/>
              <a:t>Ship</a:t>
            </a:r>
            <a:r>
              <a:rPr lang="it-IT" b="1" dirty="0" smtClean="0"/>
              <a:t> </a:t>
            </a:r>
            <a:r>
              <a:rPr lang="it-IT" b="1" dirty="0" err="1" smtClean="0"/>
              <a:t>Propulsion</a:t>
            </a:r>
            <a:r>
              <a:rPr lang="it-IT" dirty="0" smtClean="0"/>
              <a:t> (WASP)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Kites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Rigid</a:t>
            </a:r>
            <a:r>
              <a:rPr lang="it-IT" dirty="0" smtClean="0"/>
              <a:t> and </a:t>
            </a:r>
            <a:r>
              <a:rPr lang="it-IT" dirty="0" err="1" smtClean="0"/>
              <a:t>flexible</a:t>
            </a:r>
            <a:r>
              <a:rPr lang="it-IT" dirty="0" smtClean="0"/>
              <a:t> </a:t>
            </a:r>
            <a:r>
              <a:rPr lang="it-IT" dirty="0" err="1" smtClean="0"/>
              <a:t>sails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 smtClean="0"/>
              <a:t>Applications to large </a:t>
            </a:r>
            <a:r>
              <a:rPr lang="it-IT" dirty="0" err="1" smtClean="0"/>
              <a:t>ships</a:t>
            </a:r>
            <a:r>
              <a:rPr lang="it-IT" dirty="0"/>
              <a:t>: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Wind </a:t>
            </a:r>
            <a:r>
              <a:rPr lang="it-IT" dirty="0" err="1" smtClean="0"/>
              <a:t>direction</a:t>
            </a:r>
            <a:r>
              <a:rPr lang="it-IT" dirty="0" smtClean="0"/>
              <a:t> </a:t>
            </a:r>
            <a:r>
              <a:rPr lang="it-IT" dirty="0" err="1" smtClean="0"/>
              <a:t>constant</a:t>
            </a:r>
            <a:r>
              <a:rPr lang="it-IT" dirty="0" smtClean="0"/>
              <a:t> for long </a:t>
            </a:r>
            <a:r>
              <a:rPr lang="it-IT" dirty="0" err="1" smtClean="0"/>
              <a:t>distances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Upper</a:t>
            </a:r>
            <a:r>
              <a:rPr lang="it-IT" dirty="0" smtClean="0"/>
              <a:t> deck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always</a:t>
            </a:r>
            <a:r>
              <a:rPr lang="it-IT" dirty="0" smtClean="0"/>
              <a:t> free (e.g. </a:t>
            </a:r>
            <a:r>
              <a:rPr lang="it-IT" dirty="0" err="1" smtClean="0"/>
              <a:t>containerships</a:t>
            </a:r>
            <a:r>
              <a:rPr lang="it-IT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Abatement</a:t>
            </a:r>
            <a:r>
              <a:rPr lang="it-IT" dirty="0" smtClean="0"/>
              <a:t> </a:t>
            </a:r>
            <a:r>
              <a:rPr lang="it-IT" dirty="0" err="1" smtClean="0"/>
              <a:t>solutions</a:t>
            </a:r>
            <a:r>
              <a:rPr lang="it-IT" dirty="0" smtClean="0"/>
              <a:t> for the </a:t>
            </a:r>
            <a:r>
              <a:rPr lang="it-IT" dirty="0" err="1" smtClean="0"/>
              <a:t>mast</a:t>
            </a:r>
            <a:r>
              <a:rPr lang="it-IT" dirty="0" smtClean="0"/>
              <a:t> of the </a:t>
            </a:r>
            <a:r>
              <a:rPr lang="it-IT" dirty="0" err="1" smtClean="0"/>
              <a:t>rigid</a:t>
            </a:r>
            <a:r>
              <a:rPr lang="it-IT" dirty="0" smtClean="0"/>
              <a:t> or </a:t>
            </a:r>
            <a:r>
              <a:rPr lang="it-IT" dirty="0" err="1" smtClean="0"/>
              <a:t>flexible</a:t>
            </a:r>
            <a:r>
              <a:rPr lang="it-IT" dirty="0" smtClean="0"/>
              <a:t> </a:t>
            </a:r>
            <a:r>
              <a:rPr lang="it-IT" dirty="0" err="1" smtClean="0"/>
              <a:t>sails</a:t>
            </a:r>
            <a:r>
              <a:rPr lang="it-IT" dirty="0" smtClean="0"/>
              <a:t> for </a:t>
            </a:r>
            <a:r>
              <a:rPr lang="it-IT" dirty="0" err="1" smtClean="0"/>
              <a:t>maneuver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port</a:t>
            </a:r>
            <a:r>
              <a:rPr lang="it-IT" dirty="0" smtClean="0"/>
              <a:t> and </a:t>
            </a:r>
            <a:r>
              <a:rPr lang="it-IT" dirty="0" err="1" smtClean="0"/>
              <a:t>berthing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Extended </a:t>
            </a:r>
            <a:r>
              <a:rPr lang="it-IT" dirty="0" err="1" smtClean="0"/>
              <a:t>digital</a:t>
            </a:r>
            <a:r>
              <a:rPr lang="it-IT" dirty="0" smtClean="0"/>
              <a:t> model and new </a:t>
            </a:r>
            <a:r>
              <a:rPr lang="it-IT" dirty="0" err="1" smtClean="0"/>
              <a:t>ship</a:t>
            </a:r>
            <a:r>
              <a:rPr lang="it-IT" dirty="0" smtClean="0"/>
              <a:t> </a:t>
            </a:r>
            <a:r>
              <a:rPr lang="it-IT" dirty="0" err="1" smtClean="0"/>
              <a:t>routing</a:t>
            </a:r>
            <a:r>
              <a:rPr lang="it-IT" dirty="0" smtClean="0"/>
              <a:t> </a:t>
            </a:r>
            <a:r>
              <a:rPr lang="it-IT" dirty="0" err="1" smtClean="0"/>
              <a:t>accounting</a:t>
            </a:r>
            <a:r>
              <a:rPr lang="it-IT" dirty="0" smtClean="0"/>
              <a:t> for </a:t>
            </a:r>
            <a:r>
              <a:rPr lang="it-IT" dirty="0" err="1" smtClean="0"/>
              <a:t>wind</a:t>
            </a:r>
            <a:r>
              <a:rPr lang="it-IT" dirty="0" smtClean="0"/>
              <a:t> </a:t>
            </a:r>
            <a:r>
              <a:rPr lang="it-IT" dirty="0" err="1" smtClean="0"/>
              <a:t>direction</a:t>
            </a:r>
            <a:r>
              <a:rPr lang="it-IT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202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Renewables in Shipping - Solar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72" y="483519"/>
            <a:ext cx="3973204" cy="223224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84168" y="2798288"/>
            <a:ext cx="2957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/>
              <a:t>Turanor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PlanetSolar</a:t>
            </a:r>
            <a:endParaRPr lang="it-IT" sz="1400" b="1" dirty="0" smtClean="0"/>
          </a:p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5"/>
              </a:rPr>
              <a:t>www.elizabethqueenseaswann.com</a:t>
            </a:r>
            <a:endParaRPr lang="it-IT" sz="1200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627534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Solar (PV) </a:t>
            </a:r>
            <a:r>
              <a:rPr lang="it-IT" dirty="0" err="1" smtClean="0"/>
              <a:t>panels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Applicable</a:t>
            </a:r>
            <a:r>
              <a:rPr lang="it-IT" dirty="0" smtClean="0"/>
              <a:t> on deck of some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ships</a:t>
            </a:r>
            <a:r>
              <a:rPr lang="it-IT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suitable</a:t>
            </a:r>
            <a:r>
              <a:rPr lang="it-IT" dirty="0" smtClean="0"/>
              <a:t> for </a:t>
            </a:r>
            <a:r>
              <a:rPr lang="it-IT" dirty="0" err="1" smtClean="0"/>
              <a:t>containerships</a:t>
            </a:r>
            <a:r>
              <a:rPr lang="it-IT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Energy for on </a:t>
            </a:r>
            <a:r>
              <a:rPr lang="it-IT" dirty="0" err="1" smtClean="0"/>
              <a:t>board</a:t>
            </a:r>
            <a:r>
              <a:rPr lang="it-IT" dirty="0" smtClean="0"/>
              <a:t> </a:t>
            </a:r>
            <a:r>
              <a:rPr lang="it-IT" dirty="0" err="1" smtClean="0"/>
              <a:t>auxiliaries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r>
              <a:rPr lang="it-IT" dirty="0" smtClean="0"/>
              <a:t>Innovative </a:t>
            </a:r>
            <a:r>
              <a:rPr lang="it-IT" dirty="0" err="1" smtClean="0"/>
              <a:t>paintings</a:t>
            </a:r>
            <a:r>
              <a:rPr lang="it-IT" dirty="0" smtClean="0"/>
              <a:t> for </a:t>
            </a:r>
            <a:r>
              <a:rPr lang="it-IT" dirty="0" err="1" smtClean="0"/>
              <a:t>integrated</a:t>
            </a:r>
            <a:r>
              <a:rPr lang="it-IT" dirty="0" smtClean="0"/>
              <a:t> </a:t>
            </a:r>
            <a:r>
              <a:rPr lang="it-IT" dirty="0" err="1" smtClean="0"/>
              <a:t>photovoltaic</a:t>
            </a:r>
            <a:r>
              <a:rPr lang="it-IT" dirty="0" smtClean="0"/>
              <a:t> (perovskite-</a:t>
            </a:r>
            <a:r>
              <a:rPr lang="it-IT" dirty="0" err="1" smtClean="0"/>
              <a:t>based</a:t>
            </a:r>
            <a:r>
              <a:rPr lang="it-IT" dirty="0" smtClean="0"/>
              <a:t>) for future </a:t>
            </a:r>
            <a:r>
              <a:rPr lang="it-IT" dirty="0" err="1" smtClean="0"/>
              <a:t>applications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1279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Renewables in Shipping – Solar &amp; Sails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23" y="411510"/>
            <a:ext cx="3946383" cy="18168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3" y="2491757"/>
            <a:ext cx="3168352" cy="202972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732240" y="2139702"/>
            <a:ext cx="2259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6"/>
              </a:rPr>
              <a:t>www.offshore-energy.biz</a:t>
            </a:r>
            <a:endParaRPr lang="it-IT" sz="12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323528" y="4558357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7"/>
              </a:rPr>
              <a:t>www.ecomarinepower.com</a:t>
            </a:r>
            <a:endParaRPr lang="it-IT" sz="1200" dirty="0" smtClean="0"/>
          </a:p>
        </p:txBody>
      </p:sp>
      <p:sp>
        <p:nvSpPr>
          <p:cNvPr id="4" name="Rettangolo arrotondato 3"/>
          <p:cNvSpPr/>
          <p:nvPr/>
        </p:nvSpPr>
        <p:spPr>
          <a:xfrm>
            <a:off x="395536" y="771550"/>
            <a:ext cx="446449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Sails</a:t>
            </a:r>
            <a:r>
              <a:rPr lang="it-IT" dirty="0"/>
              <a:t> </a:t>
            </a:r>
            <a:r>
              <a:rPr lang="it-IT" dirty="0" err="1"/>
              <a:t>covered</a:t>
            </a:r>
            <a:r>
              <a:rPr lang="it-IT" dirty="0"/>
              <a:t> by </a:t>
            </a:r>
            <a:r>
              <a:rPr lang="it-IT" dirty="0" err="1"/>
              <a:t>flexible</a:t>
            </a:r>
            <a:r>
              <a:rPr lang="it-IT" dirty="0"/>
              <a:t> solar (PV) </a:t>
            </a:r>
            <a:r>
              <a:rPr lang="it-IT" dirty="0" err="1"/>
              <a:t>panels</a:t>
            </a:r>
            <a:r>
              <a:rPr lang="it-IT" dirty="0"/>
              <a:t> to combine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renewable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solutions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2468356"/>
            <a:ext cx="3672408" cy="206572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707904" y="455456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7"/>
              </a:rPr>
              <a:t>www.bbc.com</a:t>
            </a:r>
            <a:endParaRPr lang="it-IT" sz="1200" dirty="0" smtClean="0"/>
          </a:p>
        </p:txBody>
      </p:sp>
    </p:spTree>
    <p:extLst>
      <p:ext uri="{BB962C8B-B14F-4D97-AF65-F5344CB8AC3E}">
        <p14:creationId xmlns:p14="http://schemas.microsoft.com/office/powerpoint/2010/main" val="18031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69332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Efficiency and renewable energy exploitation in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shipping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251520" y="555526"/>
            <a:ext cx="8568952" cy="295232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b="1" i="1" dirty="0" err="1" smtClean="0"/>
              <a:t>One-size</a:t>
            </a:r>
            <a:r>
              <a:rPr lang="it-IT" b="1" i="1" dirty="0" smtClean="0"/>
              <a:t> </a:t>
            </a:r>
            <a:r>
              <a:rPr lang="it-IT" b="1" i="1" dirty="0" err="1" smtClean="0"/>
              <a:t>fits</a:t>
            </a:r>
            <a:r>
              <a:rPr lang="it-IT" b="1" i="1" dirty="0" smtClean="0"/>
              <a:t> </a:t>
            </a:r>
            <a:r>
              <a:rPr lang="it-IT" b="1" i="1" dirty="0" err="1" smtClean="0"/>
              <a:t>all</a:t>
            </a:r>
            <a:r>
              <a:rPr lang="it-IT" b="1" i="1" dirty="0" smtClean="0"/>
              <a:t> </a:t>
            </a:r>
            <a:r>
              <a:rPr lang="it-IT" b="1" dirty="0" err="1" smtClean="0"/>
              <a:t>approach</a:t>
            </a:r>
            <a:r>
              <a:rPr lang="it-IT" b="1" dirty="0" smtClean="0"/>
              <a:t> </a:t>
            </a:r>
            <a:r>
              <a:rPr lang="it-IT" b="1" dirty="0" err="1" smtClean="0"/>
              <a:t>not</a:t>
            </a:r>
            <a:r>
              <a:rPr lang="it-IT" b="1" dirty="0" smtClean="0"/>
              <a:t> </a:t>
            </a:r>
            <a:r>
              <a:rPr lang="it-IT" b="1" dirty="0" err="1" smtClean="0"/>
              <a:t>applicable</a:t>
            </a:r>
            <a:r>
              <a:rPr lang="it-IT" b="1" dirty="0" smtClean="0"/>
              <a:t> to the </a:t>
            </a:r>
            <a:r>
              <a:rPr lang="it-IT" b="1" dirty="0" err="1" smtClean="0"/>
              <a:t>shipping</a:t>
            </a:r>
            <a:r>
              <a:rPr lang="it-IT" b="1" dirty="0" smtClean="0"/>
              <a:t> </a:t>
            </a:r>
            <a:r>
              <a:rPr lang="it-IT" b="1" dirty="0" err="1" smtClean="0"/>
              <a:t>sector</a:t>
            </a:r>
            <a:r>
              <a:rPr lang="it-IT" b="1" dirty="0" smtClean="0"/>
              <a:t>: </a:t>
            </a:r>
            <a:r>
              <a:rPr lang="it-IT" b="1" dirty="0" err="1" smtClean="0"/>
              <a:t>each</a:t>
            </a:r>
            <a:r>
              <a:rPr lang="it-IT" b="1" dirty="0" smtClean="0"/>
              <a:t> </a:t>
            </a:r>
            <a:r>
              <a:rPr lang="it-IT" b="1" dirty="0" err="1" smtClean="0"/>
              <a:t>ship</a:t>
            </a:r>
            <a:r>
              <a:rPr lang="it-IT" b="1" dirty="0" smtClean="0"/>
              <a:t> </a:t>
            </a:r>
            <a:r>
              <a:rPr lang="it-IT" b="1" dirty="0" err="1" smtClean="0"/>
              <a:t>has</a:t>
            </a:r>
            <a:r>
              <a:rPr lang="it-IT" b="1" dirty="0" smtClean="0"/>
              <a:t> </a:t>
            </a:r>
            <a:r>
              <a:rPr lang="it-IT" b="1" dirty="0" err="1" smtClean="0"/>
              <a:t>specific</a:t>
            </a:r>
            <a:r>
              <a:rPr lang="it-IT" b="1" dirty="0" smtClean="0"/>
              <a:t> </a:t>
            </a:r>
            <a:r>
              <a:rPr lang="it-IT" b="1" dirty="0" err="1" smtClean="0"/>
              <a:t>needs</a:t>
            </a:r>
            <a:r>
              <a:rPr lang="it-IT" b="1" dirty="0" smtClean="0"/>
              <a:t> and </a:t>
            </a:r>
            <a:r>
              <a:rPr lang="it-IT" b="1" dirty="0" err="1" smtClean="0"/>
              <a:t>constraints</a:t>
            </a:r>
            <a:endParaRPr lang="it-IT" b="1" dirty="0" smtClean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b="1" dirty="0" smtClean="0"/>
              <a:t>A </a:t>
            </a:r>
            <a:r>
              <a:rPr lang="it-IT" b="1" dirty="0" err="1" smtClean="0"/>
              <a:t>combination</a:t>
            </a:r>
            <a:r>
              <a:rPr lang="it-IT" b="1" dirty="0" smtClean="0"/>
              <a:t> of </a:t>
            </a:r>
            <a:r>
              <a:rPr lang="it-IT" b="1" dirty="0" err="1" smtClean="0"/>
              <a:t>different</a:t>
            </a:r>
            <a:r>
              <a:rPr lang="it-IT" b="1" dirty="0" smtClean="0"/>
              <a:t> </a:t>
            </a:r>
            <a:r>
              <a:rPr lang="it-IT" b="1" dirty="0" err="1" smtClean="0"/>
              <a:t>solutions</a:t>
            </a:r>
            <a:r>
              <a:rPr lang="it-IT" b="1" dirty="0" smtClean="0"/>
              <a:t> </a:t>
            </a:r>
            <a:r>
              <a:rPr lang="it-IT" b="1" dirty="0" err="1" smtClean="0"/>
              <a:t>has</a:t>
            </a:r>
            <a:r>
              <a:rPr lang="it-IT" b="1" dirty="0" smtClean="0"/>
              <a:t> to be </a:t>
            </a:r>
            <a:r>
              <a:rPr lang="it-IT" b="1" dirty="0" err="1" smtClean="0"/>
              <a:t>exploited</a:t>
            </a:r>
            <a:r>
              <a:rPr lang="it-IT" b="1" dirty="0" smtClean="0"/>
              <a:t> in </a:t>
            </a:r>
            <a:r>
              <a:rPr lang="it-IT" b="1" dirty="0" err="1" smtClean="0"/>
              <a:t>order</a:t>
            </a:r>
            <a:r>
              <a:rPr lang="it-IT" b="1" dirty="0" smtClean="0"/>
              <a:t> to </a:t>
            </a:r>
            <a:r>
              <a:rPr lang="it-IT" b="1" dirty="0" err="1" smtClean="0"/>
              <a:t>achieve</a:t>
            </a:r>
            <a:r>
              <a:rPr lang="it-IT" b="1" dirty="0" smtClean="0"/>
              <a:t> the maximum </a:t>
            </a:r>
            <a:r>
              <a:rPr lang="it-IT" b="1" dirty="0" err="1" smtClean="0"/>
              <a:t>reduction</a:t>
            </a:r>
            <a:r>
              <a:rPr lang="it-IT" b="1" dirty="0" smtClean="0"/>
              <a:t> of </a:t>
            </a:r>
            <a:r>
              <a:rPr lang="it-IT" b="1" dirty="0" err="1" smtClean="0"/>
              <a:t>harmful</a:t>
            </a:r>
            <a:r>
              <a:rPr lang="it-IT" b="1" dirty="0" smtClean="0"/>
              <a:t> </a:t>
            </a:r>
            <a:r>
              <a:rPr lang="it-IT" b="1" dirty="0" err="1" smtClean="0"/>
              <a:t>emissions</a:t>
            </a:r>
            <a:endParaRPr lang="it-IT" b="1" dirty="0" smtClean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it-IT" b="1" dirty="0" smtClean="0"/>
              <a:t>The </a:t>
            </a:r>
            <a:r>
              <a:rPr lang="it-IT" b="1" dirty="0" err="1" smtClean="0"/>
              <a:t>ocean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a </a:t>
            </a:r>
            <a:r>
              <a:rPr lang="it-IT" b="1" dirty="0" err="1" smtClean="0"/>
              <a:t>rather</a:t>
            </a:r>
            <a:r>
              <a:rPr lang="it-IT" b="1" dirty="0" smtClean="0"/>
              <a:t> </a:t>
            </a:r>
            <a:r>
              <a:rPr lang="it-IT" b="1" dirty="0" err="1" smtClean="0"/>
              <a:t>harsh</a:t>
            </a:r>
            <a:r>
              <a:rPr lang="it-IT" b="1" dirty="0" smtClean="0"/>
              <a:t> </a:t>
            </a:r>
            <a:r>
              <a:rPr lang="it-IT" b="1" dirty="0" err="1" smtClean="0"/>
              <a:t>environment</a:t>
            </a:r>
            <a:r>
              <a:rPr lang="it-IT" b="1" dirty="0"/>
              <a:t> </a:t>
            </a:r>
            <a:r>
              <a:rPr lang="it-IT" b="1" dirty="0" smtClean="0"/>
              <a:t>and the </a:t>
            </a:r>
            <a:r>
              <a:rPr lang="it-IT" b="1" dirty="0" err="1" smtClean="0"/>
              <a:t>ship</a:t>
            </a:r>
            <a:r>
              <a:rPr lang="it-IT" b="1" dirty="0" smtClean="0"/>
              <a:t> and </a:t>
            </a:r>
            <a:r>
              <a:rPr lang="it-IT" b="1" dirty="0" err="1" smtClean="0"/>
              <a:t>her</a:t>
            </a:r>
            <a:r>
              <a:rPr lang="it-IT" b="1" dirty="0" smtClean="0"/>
              <a:t> </a:t>
            </a:r>
            <a:r>
              <a:rPr lang="it-IT" b="1" dirty="0" err="1" smtClean="0"/>
              <a:t>onboard</a:t>
            </a:r>
            <a:r>
              <a:rPr lang="it-IT" b="1" dirty="0" smtClean="0"/>
              <a:t> </a:t>
            </a:r>
            <a:r>
              <a:rPr lang="it-IT" b="1" dirty="0" err="1" smtClean="0"/>
              <a:t>systems</a:t>
            </a:r>
            <a:r>
              <a:rPr lang="it-IT" b="1" dirty="0" smtClean="0"/>
              <a:t> </a:t>
            </a:r>
            <a:r>
              <a:rPr lang="it-IT" b="1" dirty="0" err="1" smtClean="0"/>
              <a:t>have</a:t>
            </a:r>
            <a:r>
              <a:rPr lang="it-IT" b="1" dirty="0" smtClean="0"/>
              <a:t> to be </a:t>
            </a:r>
            <a:r>
              <a:rPr lang="it-IT" b="1" dirty="0" err="1" smtClean="0"/>
              <a:t>designed</a:t>
            </a:r>
            <a:r>
              <a:rPr lang="it-IT" b="1" dirty="0" smtClean="0"/>
              <a:t> to </a:t>
            </a:r>
            <a:r>
              <a:rPr lang="it-IT" b="1" dirty="0" err="1" smtClean="0"/>
              <a:t>guarantee</a:t>
            </a:r>
            <a:r>
              <a:rPr lang="it-IT" b="1" dirty="0" smtClean="0"/>
              <a:t> the </a:t>
            </a:r>
            <a:r>
              <a:rPr lang="it-IT" b="1" dirty="0" err="1" smtClean="0"/>
              <a:t>safety</a:t>
            </a:r>
            <a:r>
              <a:rPr lang="it-IT" b="1" dirty="0" smtClean="0"/>
              <a:t> in </a:t>
            </a:r>
            <a:r>
              <a:rPr lang="it-IT" b="1" dirty="0" err="1" smtClean="0"/>
              <a:t>all</a:t>
            </a:r>
            <a:r>
              <a:rPr lang="it-IT" b="1" dirty="0" smtClean="0"/>
              <a:t> </a:t>
            </a:r>
            <a:r>
              <a:rPr lang="it-IT" b="1" dirty="0" err="1" smtClean="0"/>
              <a:t>conditions</a:t>
            </a:r>
            <a:r>
              <a:rPr lang="it-IT" b="1" dirty="0" smtClean="0"/>
              <a:t>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19727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1" y="1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Zero Emission Waterborne Transport Partnership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24858"/>
            <a:ext cx="7704856" cy="40351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31740" y="55552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Strategic </a:t>
            </a:r>
            <a:r>
              <a:rPr lang="it-IT" dirty="0" err="1" smtClean="0"/>
              <a:t>Research</a:t>
            </a:r>
            <a:r>
              <a:rPr lang="it-IT" dirty="0" smtClean="0"/>
              <a:t> &amp; </a:t>
            </a:r>
            <a:r>
              <a:rPr lang="it-IT" dirty="0" err="1" smtClean="0"/>
              <a:t>Innovation</a:t>
            </a:r>
            <a:r>
              <a:rPr lang="it-IT" dirty="0" smtClean="0"/>
              <a:t> Agenda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5496" y="4815031"/>
            <a:ext cx="198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Credits</a:t>
            </a:r>
            <a:r>
              <a:rPr lang="it-IT" sz="1200" dirty="0" smtClean="0"/>
              <a:t>: </a:t>
            </a:r>
            <a:r>
              <a:rPr lang="it-IT" sz="1200" dirty="0" smtClean="0">
                <a:hlinkClick r:id="rId5"/>
              </a:rPr>
              <a:t>www.waterborne.eu</a:t>
            </a:r>
            <a:endParaRPr lang="it-IT" sz="1200" dirty="0" smtClean="0"/>
          </a:p>
        </p:txBody>
      </p:sp>
      <p:sp>
        <p:nvSpPr>
          <p:cNvPr id="4" name="Ovale 3"/>
          <p:cNvSpPr/>
          <p:nvPr/>
        </p:nvSpPr>
        <p:spPr>
          <a:xfrm>
            <a:off x="3347864" y="843558"/>
            <a:ext cx="1368152" cy="4104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985468" y="1707654"/>
            <a:ext cx="1250828" cy="2448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7288844" y="2499742"/>
            <a:ext cx="1296144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761332" y="1707654"/>
            <a:ext cx="11860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729957" y="3248840"/>
            <a:ext cx="11860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2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New Design &amp; Retrofitting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sp>
        <p:nvSpPr>
          <p:cNvPr id="4" name="Rettangolo con angoli arrotondati 24">
            <a:extLst>
              <a:ext uri="{FF2B5EF4-FFF2-40B4-BE49-F238E27FC236}">
                <a16:creationId xmlns:a16="http://schemas.microsoft.com/office/drawing/2014/main" id="{61F70F4C-8F31-4C26-AB36-8A3DEE715E59}"/>
              </a:ext>
            </a:extLst>
          </p:cNvPr>
          <p:cNvSpPr/>
          <p:nvPr/>
        </p:nvSpPr>
        <p:spPr>
          <a:xfrm>
            <a:off x="107504" y="1275606"/>
            <a:ext cx="2641659" cy="4468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 smtClean="0">
                <a:solidFill>
                  <a:prstClr val="black"/>
                </a:solidFill>
                <a:latin typeface="Calibri" panose="020F0502020204030204"/>
              </a:rPr>
              <a:t>Wave drag reduction via hull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shape optimization</a:t>
            </a:r>
          </a:p>
        </p:txBody>
      </p:sp>
      <p:grpSp>
        <p:nvGrpSpPr>
          <p:cNvPr id="6" name="Gruppo 18">
            <a:extLst>
              <a:ext uri="{FF2B5EF4-FFF2-40B4-BE49-F238E27FC236}">
                <a16:creationId xmlns:a16="http://schemas.microsoft.com/office/drawing/2014/main" id="{C6A9AA38-EB4A-4666-A0A3-4831CC7235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3107" y="1341307"/>
            <a:ext cx="2717045" cy="864096"/>
            <a:chOff x="4712179" y="0"/>
            <a:chExt cx="4701649" cy="155818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874B6C23-02F5-43F1-A058-98A68505A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179" y="0"/>
              <a:ext cx="4416592" cy="1203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tangolo 20">
              <a:extLst>
                <a:ext uri="{FF2B5EF4-FFF2-40B4-BE49-F238E27FC236}">
                  <a16:creationId xmlns:a16="http://schemas.microsoft.com/office/drawing/2014/main" id="{9292176B-15E1-45E6-8789-22F02ACE5A48}"/>
                </a:ext>
              </a:extLst>
            </p:cNvPr>
            <p:cNvSpPr/>
            <p:nvPr/>
          </p:nvSpPr>
          <p:spPr>
            <a:xfrm>
              <a:off x="4741469" y="24416"/>
              <a:ext cx="1508646" cy="6222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defTabSz="342900">
                <a:spcBef>
                  <a:spcPct val="50000"/>
                </a:spcBef>
                <a:defRPr/>
              </a:pPr>
              <a:r>
                <a:rPr lang="it-IT" sz="105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Original</a:t>
              </a:r>
              <a:r>
                <a:rPr lang="it-IT" sz="105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05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ttangolo 21">
              <a:extLst>
                <a:ext uri="{FF2B5EF4-FFF2-40B4-BE49-F238E27FC236}">
                  <a16:creationId xmlns:a16="http://schemas.microsoft.com/office/drawing/2014/main" id="{8553F201-D1F7-4FF2-BBAA-E2EC1DECAB2F}"/>
                </a:ext>
              </a:extLst>
            </p:cNvPr>
            <p:cNvSpPr/>
            <p:nvPr/>
          </p:nvSpPr>
          <p:spPr>
            <a:xfrm>
              <a:off x="6223428" y="4578"/>
              <a:ext cx="1719750" cy="6222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defTabSz="342900">
                <a:spcBef>
                  <a:spcPct val="50000"/>
                </a:spcBef>
                <a:defRPr/>
              </a:pPr>
              <a:r>
                <a:rPr lang="it-IT" sz="105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Optimal</a:t>
              </a:r>
              <a:r>
                <a:rPr lang="it-IT" sz="105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</a:t>
              </a:r>
              <a:endParaRPr lang="en-US" sz="105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ttangolo 22">
              <a:extLst>
                <a:ext uri="{FF2B5EF4-FFF2-40B4-BE49-F238E27FC236}">
                  <a16:creationId xmlns:a16="http://schemas.microsoft.com/office/drawing/2014/main" id="{319D21CC-A285-4F78-8B75-6D1BE1FB6950}"/>
                </a:ext>
              </a:extLst>
            </p:cNvPr>
            <p:cNvSpPr/>
            <p:nvPr/>
          </p:nvSpPr>
          <p:spPr>
            <a:xfrm>
              <a:off x="7705387" y="4578"/>
              <a:ext cx="1708441" cy="6222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defTabSz="342900">
                <a:spcBef>
                  <a:spcPct val="50000"/>
                </a:spcBef>
                <a:defRPr/>
              </a:pPr>
              <a:r>
                <a:rPr lang="it-IT" sz="105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Optimal</a:t>
              </a:r>
              <a:r>
                <a:rPr lang="it-IT" sz="105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</a:t>
              </a:r>
            </a:p>
          </p:txBody>
        </p:sp>
        <p:sp>
          <p:nvSpPr>
            <p:cNvPr id="12" name="Rettangolo 23">
              <a:extLst>
                <a:ext uri="{FF2B5EF4-FFF2-40B4-BE49-F238E27FC236}">
                  <a16:creationId xmlns:a16="http://schemas.microsoft.com/office/drawing/2014/main" id="{9D72D277-BE4F-4A34-B91C-37BA75316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7862" y="895820"/>
              <a:ext cx="995964" cy="62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85000"/>
                <a:buFont typeface="Wingdings" panose="05000000000000000000" pitchFamily="2" charset="2"/>
                <a:buChar char="v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342900">
                <a:spcBef>
                  <a:spcPct val="50000"/>
                </a:spcBef>
                <a:buNone/>
              </a:pPr>
              <a:r>
                <a:rPr lang="it-IT" altLang="it-IT" sz="105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- 4%</a:t>
              </a:r>
              <a:endParaRPr lang="en-US" altLang="it-IT" sz="105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ttangolo 24">
              <a:extLst>
                <a:ext uri="{FF2B5EF4-FFF2-40B4-BE49-F238E27FC236}">
                  <a16:creationId xmlns:a16="http://schemas.microsoft.com/office/drawing/2014/main" id="{B91BF15A-F792-4D5F-83A5-B13A71C6F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175" y="935929"/>
              <a:ext cx="995964" cy="62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85000"/>
                <a:buFont typeface="Wingdings" panose="05000000000000000000" pitchFamily="2" charset="2"/>
                <a:buChar char="v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342900">
                <a:spcBef>
                  <a:spcPct val="50000"/>
                </a:spcBef>
                <a:buNone/>
              </a:pPr>
              <a:r>
                <a:rPr lang="it-IT" altLang="it-IT" sz="105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- 4%</a:t>
              </a:r>
              <a:endParaRPr lang="en-US" altLang="it-IT" sz="105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po 37">
            <a:extLst>
              <a:ext uri="{FF2B5EF4-FFF2-40B4-BE49-F238E27FC236}">
                <a16:creationId xmlns:a16="http://schemas.microsoft.com/office/drawing/2014/main" id="{20AF6163-441B-4512-9865-7C31E92D44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665" y="483518"/>
            <a:ext cx="2741383" cy="687742"/>
            <a:chOff x="164486" y="2947936"/>
            <a:chExt cx="3638277" cy="904923"/>
          </a:xfrm>
        </p:grpSpPr>
        <p:pic>
          <p:nvPicPr>
            <p:cNvPr id="15" name="Picture 8" descr="C:\Documenti\INSEAN\OPTIMA\Figure 1973\VS10.GIF">
              <a:extLst>
                <a:ext uri="{FF2B5EF4-FFF2-40B4-BE49-F238E27FC236}">
                  <a16:creationId xmlns:a16="http://schemas.microsoft.com/office/drawing/2014/main" id="{F3B4E5AB-CEE2-492A-ACAE-871C37A023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/>
            <a:srcRect l="4358"/>
            <a:stretch/>
          </p:blipFill>
          <p:spPr bwMode="auto">
            <a:xfrm>
              <a:off x="164486" y="2947936"/>
              <a:ext cx="1775757" cy="8957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C:\Documenti\INSEAN\OPTIMA\Figure 1973\OPT.GIF">
              <a:extLst>
                <a:ext uri="{FF2B5EF4-FFF2-40B4-BE49-F238E27FC236}">
                  <a16:creationId xmlns:a16="http://schemas.microsoft.com/office/drawing/2014/main" id="{76D8E362-3660-4E08-AA27-A204F48FE1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/>
            <a:srcRect l="5497" t="13406" r="9632" b="13282"/>
            <a:stretch/>
          </p:blipFill>
          <p:spPr bwMode="auto">
            <a:xfrm>
              <a:off x="2160043" y="3013310"/>
              <a:ext cx="1642720" cy="8395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magine 8">
            <a:extLst>
              <a:ext uri="{FF2B5EF4-FFF2-40B4-BE49-F238E27FC236}">
                <a16:creationId xmlns:a16="http://schemas.microsoft.com/office/drawing/2014/main" id="{9ED4A555-5439-4015-BE89-6912C052247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29"/>
          <a:stretch/>
        </p:blipFill>
        <p:spPr>
          <a:xfrm>
            <a:off x="3265782" y="483518"/>
            <a:ext cx="2347202" cy="113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ttangolo con angoli arrotondati 27">
            <a:extLst>
              <a:ext uri="{FF2B5EF4-FFF2-40B4-BE49-F238E27FC236}">
                <a16:creationId xmlns:a16="http://schemas.microsoft.com/office/drawing/2014/main" id="{D687F76B-4F0B-4590-80B0-3192D73EAD07}"/>
              </a:ext>
            </a:extLst>
          </p:cNvPr>
          <p:cNvSpPr/>
          <p:nvPr/>
        </p:nvSpPr>
        <p:spPr>
          <a:xfrm>
            <a:off x="7232911" y="1632999"/>
            <a:ext cx="1649393" cy="4253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Advanced propeller design</a:t>
            </a:r>
          </a:p>
        </p:txBody>
      </p:sp>
      <p:pic>
        <p:nvPicPr>
          <p:cNvPr id="24" name="cFFD Pala.mov">
            <a:hlinkClick r:id="" action="ppaction://media"/>
            <a:extLst>
              <a:ext uri="{FF2B5EF4-FFF2-40B4-BE49-F238E27FC236}">
                <a16:creationId xmlns:a16="http://schemas.microsoft.com/office/drawing/2014/main" id="{939D231D-18F9-4A63-B87E-A7D91A39C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992380" y="3355784"/>
            <a:ext cx="1063026" cy="947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B2B740AC-41E8-40B7-8059-A2C882EB744E}"/>
              </a:ext>
            </a:extLst>
          </p:cNvPr>
          <p:cNvSpPr/>
          <p:nvPr/>
        </p:nvSpPr>
        <p:spPr>
          <a:xfrm>
            <a:off x="6948264" y="2222448"/>
            <a:ext cx="2088232" cy="9208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harm1.avi">
            <a:hlinkClick r:id="" action="ppaction://media"/>
            <a:extLst>
              <a:ext uri="{FF2B5EF4-FFF2-40B4-BE49-F238E27FC236}">
                <a16:creationId xmlns:a16="http://schemas.microsoft.com/office/drawing/2014/main" id="{B54CBCBD-1189-4BEF-B833-30E908D550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2"/>
          <a:srcRect l="2688" t="34050" r="1465" b="16990"/>
          <a:stretch/>
        </p:blipFill>
        <p:spPr>
          <a:xfrm>
            <a:off x="7270596" y="2547208"/>
            <a:ext cx="1690419" cy="577611"/>
          </a:xfrm>
          <a:prstGeom prst="rect">
            <a:avLst/>
          </a:prstGeom>
        </p:spPr>
      </p:pic>
      <p:pic>
        <p:nvPicPr>
          <p:cNvPr id="27" name="harm1.avi">
            <a:hlinkClick r:id="" action="ppaction://media"/>
            <a:extLst>
              <a:ext uri="{FF2B5EF4-FFF2-40B4-BE49-F238E27FC236}">
                <a16:creationId xmlns:a16="http://schemas.microsoft.com/office/drawing/2014/main" id="{19A08B67-FAAA-43CF-A686-5DD8B8367D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2"/>
          <a:srcRect l="38253" t="12152" r="34535" b="76777"/>
          <a:stretch/>
        </p:blipFill>
        <p:spPr>
          <a:xfrm>
            <a:off x="7232911" y="2289507"/>
            <a:ext cx="426839" cy="108393"/>
          </a:xfrm>
          <a:prstGeom prst="rect">
            <a:avLst/>
          </a:prstGeom>
        </p:spPr>
      </p:pic>
      <p:pic>
        <p:nvPicPr>
          <p:cNvPr id="28" name="Immagine 19">
            <a:extLst>
              <a:ext uri="{FF2B5EF4-FFF2-40B4-BE49-F238E27FC236}">
                <a16:creationId xmlns:a16="http://schemas.microsoft.com/office/drawing/2014/main" id="{B474AF9D-037B-4916-AC6A-9F04A7918C4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94" y="539006"/>
            <a:ext cx="1440400" cy="10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ontour_vorticity_isosurf_vortmagnnosaturazione_view1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4"/>
          <a:srcRect t="17112" b="17945"/>
          <a:stretch/>
        </p:blipFill>
        <p:spPr>
          <a:xfrm>
            <a:off x="7319485" y="728717"/>
            <a:ext cx="1727526" cy="67841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927DA7B-62A0-4715-BD61-6614BBF76AE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7"/>
          <a:stretch/>
        </p:blipFill>
        <p:spPr>
          <a:xfrm>
            <a:off x="2771800" y="3715071"/>
            <a:ext cx="1411478" cy="1304951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8F4BED09-58D4-46C0-90EA-A35F5A00560D}"/>
              </a:ext>
            </a:extLst>
          </p:cNvPr>
          <p:cNvGrpSpPr>
            <a:grpSpLocks noChangeAspect="1"/>
          </p:cNvGrpSpPr>
          <p:nvPr/>
        </p:nvGrpSpPr>
        <p:grpSpPr>
          <a:xfrm>
            <a:off x="1763688" y="2419120"/>
            <a:ext cx="3343145" cy="1247399"/>
            <a:chOff x="2909698" y="2367725"/>
            <a:chExt cx="5688632" cy="2122550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0BEA6367-7E20-4BFE-B0CA-6258BB0BDC58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2909698" y="2367725"/>
              <a:ext cx="5688632" cy="2122550"/>
              <a:chOff x="5735960" y="3514896"/>
              <a:chExt cx="5688632" cy="2122550"/>
            </a:xfrm>
          </p:grpSpPr>
          <p:sp>
            <p:nvSpPr>
              <p:cNvPr id="39" name="Rettangolo con angoli arrotondati 6">
                <a:extLst>
                  <a:ext uri="{FF2B5EF4-FFF2-40B4-BE49-F238E27FC236}">
                    <a16:creationId xmlns:a16="http://schemas.microsoft.com/office/drawing/2014/main" id="{23227583-3971-4890-B6C9-BEF4FF2D173A}"/>
                  </a:ext>
                </a:extLst>
              </p:cNvPr>
              <p:cNvSpPr/>
              <p:nvPr/>
            </p:nvSpPr>
            <p:spPr>
              <a:xfrm>
                <a:off x="5735960" y="3514896"/>
                <a:ext cx="5688632" cy="2122550"/>
              </a:xfrm>
              <a:prstGeom prst="roundRect">
                <a:avLst>
                  <a:gd name="adj" fmla="val 3978"/>
                </a:avLst>
              </a:prstGeom>
              <a:solidFill>
                <a:srgbClr val="FFFFCC"/>
              </a:solidFill>
              <a:ln w="22225">
                <a:solidFill>
                  <a:schemeClr val="bg1">
                    <a:lumMod val="50000"/>
                  </a:schemeClr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D322FC6B-3F1D-43E5-936C-63A5C36CF86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6"/>
              <a:stretch>
                <a:fillRect/>
              </a:stretch>
            </p:blipFill>
            <p:spPr>
              <a:xfrm>
                <a:off x="7888156" y="4930870"/>
                <a:ext cx="1339134" cy="351840"/>
              </a:xfrm>
              <a:prstGeom prst="rect">
                <a:avLst/>
              </a:prstGeom>
              <a:noFill/>
            </p:spPr>
          </p:pic>
          <p:cxnSp>
            <p:nvCxnSpPr>
              <p:cNvPr id="41" name="Connettore 2 40">
                <a:extLst>
                  <a:ext uri="{FF2B5EF4-FFF2-40B4-BE49-F238E27FC236}">
                    <a16:creationId xmlns:a16="http://schemas.microsoft.com/office/drawing/2014/main" id="{FA74C766-E6DB-43E7-B7F9-24741C65AA8B}"/>
                  </a:ext>
                </a:extLst>
              </p:cNvPr>
              <p:cNvCxnSpPr>
                <a:stCxn id="33" idx="3"/>
                <a:endCxn id="35" idx="1"/>
              </p:cNvCxnSpPr>
              <p:nvPr/>
            </p:nvCxnSpPr>
            <p:spPr>
              <a:xfrm>
                <a:off x="8039678" y="4008418"/>
                <a:ext cx="1090865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a gomito 9">
                <a:extLst>
                  <a:ext uri="{FF2B5EF4-FFF2-40B4-BE49-F238E27FC236}">
                    <a16:creationId xmlns:a16="http://schemas.microsoft.com/office/drawing/2014/main" id="{876FB56D-F3F3-477C-A3F4-FB389267B583}"/>
                  </a:ext>
                </a:extLst>
              </p:cNvPr>
              <p:cNvCxnSpPr>
                <a:cxnSpLocks/>
                <a:endCxn id="37" idx="3"/>
              </p:cNvCxnSpPr>
              <p:nvPr/>
            </p:nvCxnSpPr>
            <p:spPr>
              <a:xfrm rot="5400000">
                <a:off x="9502272" y="4423089"/>
                <a:ext cx="848622" cy="571901"/>
              </a:xfrm>
              <a:prstGeom prst="bentConnector2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a gomito 10">
                <a:extLst>
                  <a:ext uri="{FF2B5EF4-FFF2-40B4-BE49-F238E27FC236}">
                    <a16:creationId xmlns:a16="http://schemas.microsoft.com/office/drawing/2014/main" id="{640BA6B3-E582-4F87-A805-054851B7B7C8}"/>
                  </a:ext>
                </a:extLst>
              </p:cNvPr>
              <p:cNvCxnSpPr>
                <a:cxnSpLocks/>
                <a:stCxn id="37" idx="1"/>
                <a:endCxn id="33" idx="2"/>
              </p:cNvCxnSpPr>
              <p:nvPr/>
            </p:nvCxnSpPr>
            <p:spPr>
              <a:xfrm rot="10800000">
                <a:off x="6967821" y="4368418"/>
                <a:ext cx="529096" cy="764932"/>
              </a:xfrm>
              <a:prstGeom prst="bentConnector2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ttangolo con angoli arrotondati 12">
              <a:extLst>
                <a:ext uri="{FF2B5EF4-FFF2-40B4-BE49-F238E27FC236}">
                  <a16:creationId xmlns:a16="http://schemas.microsoft.com/office/drawing/2014/main" id="{931E2730-0608-4BB2-8926-A80EDFD8A741}"/>
                </a:ext>
              </a:extLst>
            </p:cNvPr>
            <p:cNvSpPr/>
            <p:nvPr/>
          </p:nvSpPr>
          <p:spPr>
            <a:xfrm>
              <a:off x="3069701" y="2501247"/>
              <a:ext cx="2143715" cy="720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56156646-849E-4914-8923-71832A361FC7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3178408" y="2664713"/>
              <a:ext cx="1949817" cy="3838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  <p:sp>
          <p:nvSpPr>
            <p:cNvPr id="35" name="Rettangolo con angoli arrotondati 14">
              <a:extLst>
                <a:ext uri="{FF2B5EF4-FFF2-40B4-BE49-F238E27FC236}">
                  <a16:creationId xmlns:a16="http://schemas.microsoft.com/office/drawing/2014/main" id="{F1B8A295-4E11-42D6-AC41-C21A091ADE2D}"/>
                </a:ext>
              </a:extLst>
            </p:cNvPr>
            <p:cNvSpPr/>
            <p:nvPr/>
          </p:nvSpPr>
          <p:spPr>
            <a:xfrm>
              <a:off x="6304281" y="2501247"/>
              <a:ext cx="2143715" cy="720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5E0528EA-286F-4F63-9D5D-89EA7AE98D1C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6935650" y="2795127"/>
              <a:ext cx="926772" cy="16088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  <p:sp>
          <p:nvSpPr>
            <p:cNvPr id="37" name="Rettangolo con angoli arrotondati 16">
              <a:extLst>
                <a:ext uri="{FF2B5EF4-FFF2-40B4-BE49-F238E27FC236}">
                  <a16:creationId xmlns:a16="http://schemas.microsoft.com/office/drawing/2014/main" id="{E3AA51CC-067F-4BD9-B300-19293EA792CF}"/>
                </a:ext>
              </a:extLst>
            </p:cNvPr>
            <p:cNvSpPr/>
            <p:nvPr/>
          </p:nvSpPr>
          <p:spPr>
            <a:xfrm>
              <a:off x="4670655" y="3626179"/>
              <a:ext cx="2143715" cy="720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84793E87-A38C-4E7D-B1E8-B26AE24D9D4A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4904454" y="3927916"/>
              <a:ext cx="1699120" cy="16484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</p:grpSp>
      <p:pic>
        <p:nvPicPr>
          <p:cNvPr id="44" name="Picture 7">
            <a:extLst>
              <a:ext uri="{FF2B5EF4-FFF2-40B4-BE49-F238E27FC236}">
                <a16:creationId xmlns:a16="http://schemas.microsoft.com/office/drawing/2014/main" id="{390790E1-4B75-4EDB-B7EA-EAE5502BE41F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199070" y="3118274"/>
            <a:ext cx="937849" cy="850317"/>
          </a:xfrm>
          <a:prstGeom prst="rect">
            <a:avLst/>
          </a:prstGeom>
        </p:spPr>
      </p:pic>
      <p:pic>
        <p:nvPicPr>
          <p:cNvPr id="45" name="Picture 9">
            <a:extLst>
              <a:ext uri="{FF2B5EF4-FFF2-40B4-BE49-F238E27FC236}">
                <a16:creationId xmlns:a16="http://schemas.microsoft.com/office/drawing/2014/main" id="{1BA1EA1B-52C0-4508-BC0A-2F5F603F2A8C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220948" y="2211710"/>
            <a:ext cx="937849" cy="850317"/>
          </a:xfrm>
          <a:prstGeom prst="rect">
            <a:avLst/>
          </a:prstGeom>
        </p:spPr>
      </p:pic>
      <p:pic>
        <p:nvPicPr>
          <p:cNvPr id="46" name="self-propulsion_cw_conv">
            <a:hlinkClick r:id="" action="ppaction://media"/>
            <a:extLst>
              <a:ext uri="{FF2B5EF4-FFF2-40B4-BE49-F238E27FC236}">
                <a16:creationId xmlns:a16="http://schemas.microsoft.com/office/drawing/2014/main" id="{F4005794-FF52-4F0D-B52A-DBDD4286933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22196" y="3213858"/>
            <a:ext cx="1518071" cy="1349674"/>
          </a:xfrm>
          <a:prstGeom prst="rect">
            <a:avLst/>
          </a:prstGeom>
        </p:spPr>
      </p:pic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CCB8797C-F668-4BAE-9A45-3EBC1BE5718C}"/>
              </a:ext>
            </a:extLst>
          </p:cNvPr>
          <p:cNvCxnSpPr/>
          <p:nvPr/>
        </p:nvCxnSpPr>
        <p:spPr>
          <a:xfrm flipH="1">
            <a:off x="1227802" y="2717573"/>
            <a:ext cx="539035" cy="40070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49F73943-0ADB-4609-A6D8-A8EE0A7AB181}"/>
              </a:ext>
            </a:extLst>
          </p:cNvPr>
          <p:cNvCxnSpPr>
            <a:cxnSpLocks/>
          </p:cNvCxnSpPr>
          <p:nvPr/>
        </p:nvCxnSpPr>
        <p:spPr>
          <a:xfrm>
            <a:off x="5146633" y="2836013"/>
            <a:ext cx="575563" cy="62203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BA58B812-61E9-4AAB-92F1-0756B4D2497B}"/>
              </a:ext>
            </a:extLst>
          </p:cNvPr>
          <p:cNvCxnSpPr>
            <a:cxnSpLocks/>
          </p:cNvCxnSpPr>
          <p:nvPr/>
        </p:nvCxnSpPr>
        <p:spPr>
          <a:xfrm>
            <a:off x="3419872" y="3686519"/>
            <a:ext cx="0" cy="10936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5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2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remove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4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New Materials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pic>
        <p:nvPicPr>
          <p:cNvPr id="4" name="Picture 19" descr="images">
            <a:extLst>
              <a:ext uri="{FF2B5EF4-FFF2-40B4-BE49-F238E27FC236}">
                <a16:creationId xmlns:a16="http://schemas.microsoft.com/office/drawing/2014/main" id="{E77F245E-0C05-4D69-A8EF-13C93C9B7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706"/>
          <a:stretch/>
        </p:blipFill>
        <p:spPr bwMode="auto">
          <a:xfrm>
            <a:off x="179512" y="627533"/>
            <a:ext cx="1872208" cy="1202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ormatFactoryDSC_3773.avi">
            <a:hlinkClick r:id="" action="ppaction://media"/>
            <a:extLst>
              <a:ext uri="{FF2B5EF4-FFF2-40B4-BE49-F238E27FC236}">
                <a16:creationId xmlns:a16="http://schemas.microsoft.com/office/drawing/2014/main" id="{C53D2665-4DC1-47A4-8C87-F8584BF4A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3392" y="627855"/>
            <a:ext cx="1492926" cy="1220841"/>
          </a:xfrm>
          <a:prstGeom prst="rect">
            <a:avLst/>
          </a:prstGeom>
        </p:spPr>
      </p:pic>
      <p:sp>
        <p:nvSpPr>
          <p:cNvPr id="6" name="Rettangolo con angoli arrotondati 28">
            <a:extLst>
              <a:ext uri="{FF2B5EF4-FFF2-40B4-BE49-F238E27FC236}">
                <a16:creationId xmlns:a16="http://schemas.microsoft.com/office/drawing/2014/main" id="{C0AB8558-A22C-4BDB-9C44-A110785079B8}"/>
              </a:ext>
            </a:extLst>
          </p:cNvPr>
          <p:cNvSpPr/>
          <p:nvPr/>
        </p:nvSpPr>
        <p:spPr>
          <a:xfrm>
            <a:off x="905600" y="1973188"/>
            <a:ext cx="2209951" cy="526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 smtClean="0">
                <a:solidFill>
                  <a:prstClr val="black"/>
                </a:solidFill>
                <a:latin typeface="Calibri" panose="020F0502020204030204"/>
              </a:rPr>
              <a:t>Friction reduction via Super-hydrophobic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coatings</a:t>
            </a:r>
          </a:p>
        </p:txBody>
      </p:sp>
      <p:sp>
        <p:nvSpPr>
          <p:cNvPr id="7" name="Rettangolo con angoli arrotondati 28">
            <a:extLst>
              <a:ext uri="{FF2B5EF4-FFF2-40B4-BE49-F238E27FC236}">
                <a16:creationId xmlns:a16="http://schemas.microsoft.com/office/drawing/2014/main" id="{C0AB8558-A22C-4BDB-9C44-A110785079B8}"/>
              </a:ext>
            </a:extLst>
          </p:cNvPr>
          <p:cNvSpPr/>
          <p:nvPr/>
        </p:nvSpPr>
        <p:spPr>
          <a:xfrm>
            <a:off x="5436096" y="542268"/>
            <a:ext cx="3168352" cy="526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 smtClean="0">
                <a:solidFill>
                  <a:prstClr val="black"/>
                </a:solidFill>
                <a:latin typeface="Calibri" panose="020F0502020204030204"/>
              </a:rPr>
              <a:t>Lightweight materials</a:t>
            </a:r>
          </a:p>
          <a:p>
            <a:pPr algn="ctr" defTabSz="342900"/>
            <a:r>
              <a:rPr lang="en-US" sz="1350" dirty="0" smtClean="0">
                <a:solidFill>
                  <a:prstClr val="black"/>
                </a:solidFill>
                <a:latin typeface="Calibri" panose="020F0502020204030204"/>
              </a:rPr>
              <a:t> (aluminum, CF/GF Reinforced Polymers)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ttangolo con angoli arrotondati 12">
            <a:extLst>
              <a:ext uri="{FF2B5EF4-FFF2-40B4-BE49-F238E27FC236}">
                <a16:creationId xmlns:a16="http://schemas.microsoft.com/office/drawing/2014/main" id="{6BD991E1-2DF7-44A8-8C62-603A5C8952B5}"/>
              </a:ext>
            </a:extLst>
          </p:cNvPr>
          <p:cNvSpPr/>
          <p:nvPr/>
        </p:nvSpPr>
        <p:spPr>
          <a:xfrm>
            <a:off x="5082843" y="1203598"/>
            <a:ext cx="3881645" cy="206608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B1D4CE1-A420-48F0-AA11-60D7CAA1EBD3}"/>
              </a:ext>
            </a:extLst>
          </p:cNvPr>
          <p:cNvSpPr txBox="1"/>
          <p:nvPr/>
        </p:nvSpPr>
        <p:spPr>
          <a:xfrm>
            <a:off x="5262554" y="1238276"/>
            <a:ext cx="1410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Structural Design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57AD68-7A00-4E21-8F33-42C925FF0C1F}"/>
              </a:ext>
            </a:extLst>
          </p:cNvPr>
          <p:cNvSpPr txBox="1"/>
          <p:nvPr/>
        </p:nvSpPr>
        <p:spPr>
          <a:xfrm>
            <a:off x="5262554" y="1515275"/>
            <a:ext cx="16802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Load computation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43CACE-8815-4752-A058-17ECBC22CC5D}"/>
              </a:ext>
            </a:extLst>
          </p:cNvPr>
          <p:cNvSpPr txBox="1"/>
          <p:nvPr/>
        </p:nvSpPr>
        <p:spPr>
          <a:xfrm>
            <a:off x="5262554" y="2760983"/>
            <a:ext cx="1634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Ultimate strength &amp; fatigue</a:t>
            </a:r>
          </a:p>
        </p:txBody>
      </p:sp>
      <p:pic>
        <p:nvPicPr>
          <p:cNvPr id="13" name="FS-Q_bow.avi">
            <a:hlinkClick r:id="" action="ppaction://media"/>
            <a:extLst>
              <a:ext uri="{FF2B5EF4-FFF2-40B4-BE49-F238E27FC236}">
                <a16:creationId xmlns:a16="http://schemas.microsoft.com/office/drawing/2014/main" id="{F73C9F98-9E38-4BC9-BD9E-082BF3324E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81"/>
          <a:stretch/>
        </p:blipFill>
        <p:spPr>
          <a:xfrm>
            <a:off x="6922100" y="1319842"/>
            <a:ext cx="935076" cy="74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D6ACF5-CCD8-49ED-894A-A214C18F3D36}"/>
              </a:ext>
            </a:extLst>
          </p:cNvPr>
          <p:cNvSpPr txBox="1"/>
          <p:nvPr/>
        </p:nvSpPr>
        <p:spPr>
          <a:xfrm>
            <a:off x="5262554" y="2166400"/>
            <a:ext cx="1683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Laboratory testing</a:t>
            </a:r>
          </a:p>
        </p:txBody>
      </p:sp>
      <p:pic>
        <p:nvPicPr>
          <p:cNvPr id="15" name="Picture 8" descr="im0000">
            <a:extLst>
              <a:ext uri="{FF2B5EF4-FFF2-40B4-BE49-F238E27FC236}">
                <a16:creationId xmlns:a16="http://schemas.microsoft.com/office/drawing/2014/main" id="{0C001CE1-3791-4F6D-ADC7-94A69E844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18565" t="20099" r="17162" b="24780"/>
          <a:stretch/>
        </p:blipFill>
        <p:spPr bwMode="auto">
          <a:xfrm>
            <a:off x="7712252" y="2197728"/>
            <a:ext cx="873155" cy="76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con angoli arrotondati 28">
            <a:extLst>
              <a:ext uri="{FF2B5EF4-FFF2-40B4-BE49-F238E27FC236}">
                <a16:creationId xmlns:a16="http://schemas.microsoft.com/office/drawing/2014/main" id="{C0AB8558-A22C-4BDB-9C44-A110785079B8}"/>
              </a:ext>
            </a:extLst>
          </p:cNvPr>
          <p:cNvSpPr/>
          <p:nvPr/>
        </p:nvSpPr>
        <p:spPr>
          <a:xfrm>
            <a:off x="1065054" y="4526577"/>
            <a:ext cx="2981445" cy="526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 smtClean="0">
                <a:solidFill>
                  <a:prstClr val="black"/>
                </a:solidFill>
                <a:latin typeface="Calibri" panose="020F0502020204030204"/>
              </a:rPr>
              <a:t>Friction reduction via fouling monitoring and antifouling solutions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07504" y="2812855"/>
            <a:ext cx="4896544" cy="1631103"/>
            <a:chOff x="107504" y="2812855"/>
            <a:chExt cx="4896544" cy="163110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436" y="2812855"/>
              <a:ext cx="2424612" cy="163110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812855"/>
              <a:ext cx="2424613" cy="1631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3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Waste Recovery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sp>
        <p:nvSpPr>
          <p:cNvPr id="4" name="Rettangolo con angoli arrotondati 20">
            <a:extLst>
              <a:ext uri="{FF2B5EF4-FFF2-40B4-BE49-F238E27FC236}">
                <a16:creationId xmlns:a16="http://schemas.microsoft.com/office/drawing/2014/main" id="{A615871F-FFDD-498F-B553-E6EE4AB505FC}"/>
              </a:ext>
            </a:extLst>
          </p:cNvPr>
          <p:cNvSpPr/>
          <p:nvPr/>
        </p:nvSpPr>
        <p:spPr>
          <a:xfrm>
            <a:off x="6955055" y="3010477"/>
            <a:ext cx="1649393" cy="4253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Waste-thermo chemical conversion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743A4CF-AC87-4FBE-BDEC-3C6202436B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1812" y="699542"/>
            <a:ext cx="2556884" cy="140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F180B698-0BEA-42BD-BA83-014BBAE03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095" y="2134401"/>
            <a:ext cx="598118" cy="79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7DC34C-917E-4063-9E73-38D3321F32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3727" y="3463149"/>
            <a:ext cx="3886665" cy="980809"/>
          </a:xfrm>
          <a:prstGeom prst="rect">
            <a:avLst/>
          </a:prstGeom>
        </p:spPr>
      </p:pic>
      <p:pic>
        <p:nvPicPr>
          <p:cNvPr id="9" name="Picture 2" descr="C:\Users\Urbani.ITAE\Desktop\nave-da-crociera.jpg">
            <a:extLst>
              <a:ext uri="{FF2B5EF4-FFF2-40B4-BE49-F238E27FC236}">
                <a16:creationId xmlns:a16="http://schemas.microsoft.com/office/drawing/2014/main" id="{BC0F9ED0-8E2F-4B7E-8419-EB9913D66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20966"/>
          <a:stretch/>
        </p:blipFill>
        <p:spPr bwMode="auto">
          <a:xfrm>
            <a:off x="2936668" y="1412943"/>
            <a:ext cx="3291516" cy="1952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ttangolo con angoli arrotondati 29">
            <a:extLst>
              <a:ext uri="{FF2B5EF4-FFF2-40B4-BE49-F238E27FC236}">
                <a16:creationId xmlns:a16="http://schemas.microsoft.com/office/drawing/2014/main" id="{698CD4B2-2838-4EF1-8E46-0840482BECE4}"/>
              </a:ext>
            </a:extLst>
          </p:cNvPr>
          <p:cNvSpPr/>
          <p:nvPr/>
        </p:nvSpPr>
        <p:spPr>
          <a:xfrm>
            <a:off x="493337" y="1282158"/>
            <a:ext cx="1649393" cy="4253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Fuel cells</a:t>
            </a:r>
          </a:p>
        </p:txBody>
      </p:sp>
      <p:pic>
        <p:nvPicPr>
          <p:cNvPr id="11" name="Immagine 12" descr="C:\Documents and Settings\utente\Desktop\Immagine1.tif">
            <a:extLst>
              <a:ext uri="{FF2B5EF4-FFF2-40B4-BE49-F238E27FC236}">
                <a16:creationId xmlns:a16="http://schemas.microsoft.com/office/drawing/2014/main" id="{B14AD216-751A-4978-A298-415A6639E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 r="7088" b="16882"/>
          <a:stretch>
            <a:fillRect/>
          </a:stretch>
        </p:blipFill>
        <p:spPr bwMode="auto">
          <a:xfrm>
            <a:off x="2104610" y="3228414"/>
            <a:ext cx="714398" cy="80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con angoli arrotondati 32">
            <a:extLst>
              <a:ext uri="{FF2B5EF4-FFF2-40B4-BE49-F238E27FC236}">
                <a16:creationId xmlns:a16="http://schemas.microsoft.com/office/drawing/2014/main" id="{A8ED8581-FD57-4470-AED3-339A2DC8D320}"/>
              </a:ext>
            </a:extLst>
          </p:cNvPr>
          <p:cNvSpPr/>
          <p:nvPr/>
        </p:nvSpPr>
        <p:spPr>
          <a:xfrm>
            <a:off x="4756455" y="888535"/>
            <a:ext cx="1649393" cy="4253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Waste heat recovery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BA78ACA-4B2D-4FFD-ACEB-FD8FF1DB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b="3247"/>
          <a:stretch/>
        </p:blipFill>
        <p:spPr bwMode="auto">
          <a:xfrm>
            <a:off x="2253541" y="1152707"/>
            <a:ext cx="785903" cy="82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01482F-1F05-42D9-9F3C-541F5BE2EC67}"/>
              </a:ext>
            </a:extLst>
          </p:cNvPr>
          <p:cNvSpPr txBox="1"/>
          <p:nvPr/>
        </p:nvSpPr>
        <p:spPr>
          <a:xfrm>
            <a:off x="1470790" y="719684"/>
            <a:ext cx="1537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541" defTabSz="342900">
              <a:defRPr/>
            </a:pPr>
            <a:r>
              <a:rPr lang="en-US" altLang="it-IT" sz="1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Polymer Electrolyte Fuel Cells for APU</a:t>
            </a:r>
          </a:p>
        </p:txBody>
      </p:sp>
      <p:cxnSp>
        <p:nvCxnSpPr>
          <p:cNvPr id="15" name="Connettore a gomito 35">
            <a:extLst>
              <a:ext uri="{FF2B5EF4-FFF2-40B4-BE49-F238E27FC236}">
                <a16:creationId xmlns:a16="http://schemas.microsoft.com/office/drawing/2014/main" id="{2A767756-85C6-42C8-AEE4-473991B05D95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1241789" y="1015220"/>
            <a:ext cx="343183" cy="19069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05C893FD-BA15-4AA7-B2C1-6DA097C099BD}"/>
              </a:ext>
            </a:extLst>
          </p:cNvPr>
          <p:cNvSpPr/>
          <p:nvPr/>
        </p:nvSpPr>
        <p:spPr>
          <a:xfrm>
            <a:off x="323528" y="2024112"/>
            <a:ext cx="16914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fr-FR" altLang="it-IT" sz="135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oxide Fuel </a:t>
            </a:r>
            <a:r>
              <a:rPr lang="fr-FR" altLang="it-IT" sz="135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fr-FR" altLang="it-IT" sz="135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8" name="Connettore a gomito 37">
            <a:extLst>
              <a:ext uri="{FF2B5EF4-FFF2-40B4-BE49-F238E27FC236}">
                <a16:creationId xmlns:a16="http://schemas.microsoft.com/office/drawing/2014/main" id="{278FBAFB-540F-4CBF-9FAE-55B95281AAEE}"/>
              </a:ext>
            </a:extLst>
          </p:cNvPr>
          <p:cNvCxnSpPr>
            <a:stCxn id="10" idx="2"/>
          </p:cNvCxnSpPr>
          <p:nvPr/>
        </p:nvCxnSpPr>
        <p:spPr>
          <a:xfrm rot="5400000">
            <a:off x="1064234" y="1789283"/>
            <a:ext cx="335557" cy="1720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6" descr="Immagine2">
            <a:extLst>
              <a:ext uri="{FF2B5EF4-FFF2-40B4-BE49-F238E27FC236}">
                <a16:creationId xmlns:a16="http://schemas.microsoft.com/office/drawing/2014/main" id="{06CBF69C-F0DF-4DEC-BC4F-77E33F251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8997" y="2493105"/>
            <a:ext cx="1017984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7">
            <a:extLst>
              <a:ext uri="{FF2B5EF4-FFF2-40B4-BE49-F238E27FC236}">
                <a16:creationId xmlns:a16="http://schemas.microsoft.com/office/drawing/2014/main" id="{89F709DE-5FF1-4A66-8D71-D97E2902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3528" y="2390478"/>
            <a:ext cx="448325" cy="128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con angoli arrotondati 40">
            <a:extLst>
              <a:ext uri="{FF2B5EF4-FFF2-40B4-BE49-F238E27FC236}">
                <a16:creationId xmlns:a16="http://schemas.microsoft.com/office/drawing/2014/main" id="{21DC7743-9D2D-4A03-B30D-48699391B1C8}"/>
              </a:ext>
            </a:extLst>
          </p:cNvPr>
          <p:cNvSpPr/>
          <p:nvPr/>
        </p:nvSpPr>
        <p:spPr>
          <a:xfrm>
            <a:off x="467544" y="3756726"/>
            <a:ext cx="1649393" cy="4253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Fuel Processor System</a:t>
            </a:r>
          </a:p>
        </p:txBody>
      </p:sp>
    </p:spTree>
    <p:extLst>
      <p:ext uri="{BB962C8B-B14F-4D97-AF65-F5344CB8AC3E}">
        <p14:creationId xmlns:p14="http://schemas.microsoft.com/office/powerpoint/2010/main" val="24834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Digital Technologies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039AAE-78D0-4914-9E15-E7241A3DA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52" y="642486"/>
            <a:ext cx="6212404" cy="3659930"/>
          </a:xfrm>
          <a:solidFill>
            <a:srgbClr val="002060"/>
          </a:solidFill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500" b="1" dirty="0">
                <a:solidFill>
                  <a:srgbClr val="FFFF00"/>
                </a:solidFill>
              </a:rPr>
              <a:t>What is a </a:t>
            </a:r>
            <a:r>
              <a:rPr lang="en-US" sz="1500" b="1" i="1" dirty="0">
                <a:solidFill>
                  <a:srgbClr val="FFFF00"/>
                </a:solidFill>
              </a:rPr>
              <a:t>digital twin</a:t>
            </a:r>
            <a:r>
              <a:rPr lang="en-US" sz="1500" b="1" dirty="0">
                <a:solidFill>
                  <a:srgbClr val="FFFF00"/>
                </a:solidFill>
              </a:rPr>
              <a:t>?</a:t>
            </a:r>
          </a:p>
          <a:p>
            <a:pPr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bg1"/>
                </a:solidFill>
              </a:rPr>
              <a:t>“A </a:t>
            </a:r>
            <a:r>
              <a:rPr lang="en-US" sz="1500" b="1" dirty="0">
                <a:solidFill>
                  <a:schemeClr val="bg1"/>
                </a:solidFill>
              </a:rPr>
              <a:t>Digital Twin is an integrated </a:t>
            </a:r>
            <a:r>
              <a:rPr lang="en-US" sz="1500" dirty="0" err="1">
                <a:solidFill>
                  <a:schemeClr val="bg1"/>
                </a:solidFill>
              </a:rPr>
              <a:t>multiphysics</a:t>
            </a:r>
            <a:r>
              <a:rPr lang="en-US" sz="1500" dirty="0">
                <a:solidFill>
                  <a:schemeClr val="bg1"/>
                </a:solidFill>
              </a:rPr>
              <a:t>, multiscale, probabilistic </a:t>
            </a:r>
            <a:r>
              <a:rPr lang="en-US" sz="1500" b="1" dirty="0">
                <a:solidFill>
                  <a:schemeClr val="bg1"/>
                </a:solidFill>
              </a:rPr>
              <a:t>simulation of </a:t>
            </a:r>
            <a:r>
              <a:rPr lang="en-US" sz="1500" dirty="0">
                <a:solidFill>
                  <a:schemeClr val="bg1"/>
                </a:solidFill>
              </a:rPr>
              <a:t>an as-built […] </a:t>
            </a:r>
            <a:r>
              <a:rPr lang="en-US" sz="1500" b="1" dirty="0">
                <a:solidFill>
                  <a:schemeClr val="bg1"/>
                </a:solidFill>
              </a:rPr>
              <a:t>system that uses the best available physical models, sensor updates</a:t>
            </a:r>
            <a:r>
              <a:rPr lang="en-US" sz="1500" dirty="0">
                <a:solidFill>
                  <a:schemeClr val="bg1"/>
                </a:solidFill>
              </a:rPr>
              <a:t> […] </a:t>
            </a:r>
            <a:r>
              <a:rPr lang="en-US" sz="1500" b="1" dirty="0">
                <a:solidFill>
                  <a:schemeClr val="bg1"/>
                </a:solidFill>
              </a:rPr>
              <a:t>to mirror the life of its corresponding</a:t>
            </a:r>
            <a:r>
              <a:rPr lang="en-US" sz="1500" dirty="0">
                <a:solidFill>
                  <a:schemeClr val="bg1"/>
                </a:solidFill>
              </a:rPr>
              <a:t> […] </a:t>
            </a:r>
            <a:r>
              <a:rPr lang="en-US" sz="1500" b="1" dirty="0">
                <a:solidFill>
                  <a:schemeClr val="bg1"/>
                </a:solidFill>
              </a:rPr>
              <a:t>twin</a:t>
            </a:r>
            <a:r>
              <a:rPr lang="en-US" sz="1500" dirty="0">
                <a:solidFill>
                  <a:schemeClr val="bg1"/>
                </a:solidFill>
              </a:rPr>
              <a:t>” (</a:t>
            </a:r>
            <a:r>
              <a:rPr lang="en-US" sz="1500" dirty="0" err="1">
                <a:solidFill>
                  <a:schemeClr val="bg1"/>
                </a:solidFill>
              </a:rPr>
              <a:t>Glaessgen</a:t>
            </a:r>
            <a:r>
              <a:rPr lang="en-US" sz="1500" dirty="0">
                <a:solidFill>
                  <a:schemeClr val="bg1"/>
                </a:solidFill>
              </a:rPr>
              <a:t> and </a:t>
            </a:r>
            <a:r>
              <a:rPr lang="en-US" sz="1500" dirty="0" err="1">
                <a:solidFill>
                  <a:schemeClr val="bg1"/>
                </a:solidFill>
              </a:rPr>
              <a:t>Stargel</a:t>
            </a:r>
            <a:r>
              <a:rPr lang="en-US" sz="1500" dirty="0">
                <a:solidFill>
                  <a:schemeClr val="bg1"/>
                </a:solidFill>
              </a:rPr>
              <a:t> 2012)</a:t>
            </a:r>
          </a:p>
          <a:p>
            <a:pPr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bg1"/>
                </a:solidFill>
              </a:rPr>
              <a:t>“A digital copy of the physical system to perform </a:t>
            </a:r>
            <a:r>
              <a:rPr lang="en-US" sz="1500" b="1" dirty="0">
                <a:solidFill>
                  <a:schemeClr val="bg1"/>
                </a:solidFill>
              </a:rPr>
              <a:t>real-time optimization</a:t>
            </a:r>
            <a:r>
              <a:rPr lang="en-US" sz="1500" dirty="0">
                <a:solidFill>
                  <a:schemeClr val="bg1"/>
                </a:solidFill>
              </a:rPr>
              <a:t>” (</a:t>
            </a:r>
            <a:r>
              <a:rPr lang="en-US" sz="1500" dirty="0" err="1">
                <a:solidFill>
                  <a:schemeClr val="bg1"/>
                </a:solidFill>
              </a:rPr>
              <a:t>Söderberg</a:t>
            </a:r>
            <a:r>
              <a:rPr lang="en-US" sz="1500" dirty="0">
                <a:solidFill>
                  <a:schemeClr val="bg1"/>
                </a:solidFill>
              </a:rPr>
              <a:t> et al. 2017)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500" b="1" dirty="0">
                <a:solidFill>
                  <a:srgbClr val="FFFF00"/>
                </a:solidFill>
              </a:rPr>
              <a:t>What are its main characteristics?</a:t>
            </a:r>
          </a:p>
          <a:p>
            <a:pPr>
              <a:spcBef>
                <a:spcPts val="0"/>
              </a:spcBef>
            </a:pPr>
            <a:r>
              <a:rPr lang="en-US" sz="1500" b="1" dirty="0">
                <a:solidFill>
                  <a:schemeClr val="bg1"/>
                </a:solidFill>
              </a:rPr>
              <a:t>Connectivity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Sensors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Internet of Things (IoT)</a:t>
            </a:r>
          </a:p>
          <a:p>
            <a:pPr>
              <a:spcBef>
                <a:spcPts val="450"/>
              </a:spcBef>
            </a:pPr>
            <a:r>
              <a:rPr lang="en-US" sz="1500" b="1" dirty="0">
                <a:solidFill>
                  <a:schemeClr val="bg1"/>
                </a:solidFill>
              </a:rPr>
              <a:t>Data fusion and assimilation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Multi-information sources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Physics-based and data-driven models</a:t>
            </a:r>
          </a:p>
          <a:p>
            <a:pPr>
              <a:spcBef>
                <a:spcPts val="450"/>
              </a:spcBef>
            </a:pPr>
            <a:r>
              <a:rPr lang="en-US" sz="1500" b="1" dirty="0">
                <a:solidFill>
                  <a:schemeClr val="bg1"/>
                </a:solidFill>
              </a:rPr>
              <a:t>Adaptivity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Learn from data</a:t>
            </a:r>
          </a:p>
          <a:p>
            <a:pPr lvl="1">
              <a:spcBef>
                <a:spcPts val="0"/>
              </a:spcBef>
            </a:pPr>
            <a:r>
              <a:rPr lang="en-US" sz="1500" b="1" dirty="0">
                <a:solidFill>
                  <a:srgbClr val="00B050"/>
                </a:solidFill>
              </a:rPr>
              <a:t>Evolve with the real-world twin</a:t>
            </a:r>
          </a:p>
          <a:p>
            <a:pPr>
              <a:spcBef>
                <a:spcPts val="450"/>
              </a:spcBef>
            </a:pPr>
            <a:r>
              <a:rPr lang="en-US" sz="1500" b="1" dirty="0">
                <a:solidFill>
                  <a:schemeClr val="bg1"/>
                </a:solidFill>
              </a:rPr>
              <a:t>Modularity</a:t>
            </a:r>
          </a:p>
          <a:p>
            <a:pPr lvl="1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Multiple subsystems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47B5677E-E4E7-4A10-8EA5-E5E342509BC0}"/>
              </a:ext>
            </a:extLst>
          </p:cNvPr>
          <p:cNvGrpSpPr/>
          <p:nvPr/>
        </p:nvGrpSpPr>
        <p:grpSpPr>
          <a:xfrm>
            <a:off x="6260169" y="2253698"/>
            <a:ext cx="2564454" cy="1464266"/>
            <a:chOff x="8241014" y="3004931"/>
            <a:chExt cx="3419272" cy="1952355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BC5D643C-FA5B-4AD8-9E3B-5DAEE5FB2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241014" y="3004931"/>
              <a:ext cx="3369473" cy="19253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68AF3E18-965F-4EEE-84A9-4E03EDDCF62F}"/>
                </a:ext>
              </a:extLst>
            </p:cNvPr>
            <p:cNvSpPr txBox="1"/>
            <p:nvPr/>
          </p:nvSpPr>
          <p:spPr>
            <a:xfrm>
              <a:off x="11012246" y="4680287"/>
              <a:ext cx="648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750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Tw Cen MT"/>
                </a:rPr>
                <a:t>rina.org</a:t>
              </a:r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D6A03335-4BB8-4F6C-B920-38D90E33590C}"/>
              </a:ext>
            </a:extLst>
          </p:cNvPr>
          <p:cNvGrpSpPr/>
          <p:nvPr/>
        </p:nvGrpSpPr>
        <p:grpSpPr>
          <a:xfrm>
            <a:off x="3598054" y="2253699"/>
            <a:ext cx="2550429" cy="1460551"/>
            <a:chOff x="4662646" y="3004931"/>
            <a:chExt cx="3400571" cy="1947401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6A1EB61D-AF3A-46E1-8119-68ABD92C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62646" y="3004931"/>
              <a:ext cx="3369473" cy="19028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E951F25E-468F-4840-BE26-F540FB003EF6}"/>
                </a:ext>
              </a:extLst>
            </p:cNvPr>
            <p:cNvSpPr txBox="1"/>
            <p:nvPr/>
          </p:nvSpPr>
          <p:spPr>
            <a:xfrm>
              <a:off x="7201442" y="4675333"/>
              <a:ext cx="8617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75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w Cen MT"/>
                </a:rPr>
                <a:t>medium.com</a:t>
              </a:r>
            </a:p>
          </p:txBody>
        </p:sp>
      </p:grpSp>
      <p:sp>
        <p:nvSpPr>
          <p:cNvPr id="13" name="Rectangle 14">
            <a:extLst>
              <a:ext uri="{FF2B5EF4-FFF2-40B4-BE49-F238E27FC236}">
                <a16:creationId xmlns:a16="http://schemas.microsoft.com/office/drawing/2014/main" id="{58D803C1-ABC0-4F25-A1C3-1970711205C7}"/>
              </a:ext>
            </a:extLst>
          </p:cNvPr>
          <p:cNvSpPr/>
          <p:nvPr/>
        </p:nvSpPr>
        <p:spPr>
          <a:xfrm>
            <a:off x="201352" y="4423532"/>
            <a:ext cx="676493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Glaessgen</a:t>
            </a:r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, Edward, and David </a:t>
            </a:r>
            <a:r>
              <a:rPr lang="en-US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Stargel</a:t>
            </a: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. "The digital twin paradigm for future NASA and US Air Force vehicles.“ In: 53rd AIAA/ASME/ASCE/AHS/ASC Structures, Structural Dynamics and Materials Conference 20th AIAA/ASME/AHS Adaptive Structures Conference 14th AIAA. 2012.</a:t>
            </a:r>
          </a:p>
          <a:p>
            <a:pPr defTabSz="685800">
              <a:spcBef>
                <a:spcPts val="450"/>
              </a:spcBef>
            </a:pPr>
            <a:r>
              <a:rPr lang="en-US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Söderberg</a:t>
            </a:r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50" b="1" dirty="0" err="1">
                <a:latin typeface="Arial" panose="020B0604020202020204" pitchFamily="34" charset="0"/>
                <a:cs typeface="Arial" panose="020B0604020202020204" pitchFamily="34" charset="0"/>
              </a:rPr>
              <a:t>Rikard</a:t>
            </a: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, et al. "Toward a Digital Twin for real-time geometry assurance in individualized production.” In CIRP Annals 66.1 (2017): 137-140.</a:t>
            </a:r>
          </a:p>
        </p:txBody>
      </p:sp>
    </p:spTree>
    <p:extLst>
      <p:ext uri="{BB962C8B-B14F-4D97-AF65-F5344CB8AC3E}">
        <p14:creationId xmlns:p14="http://schemas.microsoft.com/office/powerpoint/2010/main" val="38522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Digital Technologies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039AAE-78D0-4914-9E15-E7241A3DA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52" y="642486"/>
            <a:ext cx="5306752" cy="3659930"/>
          </a:xfrm>
          <a:solidFill>
            <a:srgbClr val="002060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Physics-based models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Data-driven models and machine learning (ML) methods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Sensors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Digital twinning methods, data fusion and assimilation approaches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Optimization and AI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Design and construction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Management and control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Dismantling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bg1"/>
                </a:solidFill>
              </a:rPr>
              <a:t>ICT platform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D2277F39-D4E5-4068-B8A8-300EEB945F68}"/>
              </a:ext>
            </a:extLst>
          </p:cNvPr>
          <p:cNvCxnSpPr>
            <a:cxnSpLocks/>
          </p:cNvCxnSpPr>
          <p:nvPr/>
        </p:nvCxnSpPr>
        <p:spPr>
          <a:xfrm>
            <a:off x="7133254" y="557628"/>
            <a:ext cx="0" cy="1964116"/>
          </a:xfrm>
          <a:prstGeom prst="line">
            <a:avLst/>
          </a:prstGeom>
          <a:ln w="222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520AD66F-39FE-47DB-8F29-379A6ECBADBD}"/>
              </a:ext>
            </a:extLst>
          </p:cNvPr>
          <p:cNvSpPr/>
          <p:nvPr/>
        </p:nvSpPr>
        <p:spPr>
          <a:xfrm>
            <a:off x="5026591" y="908677"/>
            <a:ext cx="1364456" cy="7853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Tw Cen MT"/>
              </a:rPr>
              <a:t>Physics-based models</a:t>
            </a: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EDF35E10-4C5F-4D57-8E25-AC5EA825C305}"/>
              </a:ext>
            </a:extLst>
          </p:cNvPr>
          <p:cNvSpPr/>
          <p:nvPr/>
        </p:nvSpPr>
        <p:spPr>
          <a:xfrm>
            <a:off x="6469629" y="1807470"/>
            <a:ext cx="1364456" cy="7853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Tw Cen MT"/>
              </a:rPr>
              <a:t>ML and </a:t>
            </a:r>
          </a:p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Tw Cen MT"/>
              </a:rPr>
              <a:t>data fusion/ assimilation</a:t>
            </a:r>
          </a:p>
        </p:txBody>
      </p:sp>
      <p:sp>
        <p:nvSpPr>
          <p:cNvPr id="18" name="Rectangle: Rounded Corners 9">
            <a:extLst>
              <a:ext uri="{FF2B5EF4-FFF2-40B4-BE49-F238E27FC236}">
                <a16:creationId xmlns:a16="http://schemas.microsoft.com/office/drawing/2014/main" id="{3A5DC06F-5FDC-4E5D-979E-AEDD26DE52DF}"/>
              </a:ext>
            </a:extLst>
          </p:cNvPr>
          <p:cNvSpPr/>
          <p:nvPr/>
        </p:nvSpPr>
        <p:spPr>
          <a:xfrm>
            <a:off x="7672039" y="938937"/>
            <a:ext cx="1364456" cy="7642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Tw Cen MT"/>
              </a:rPr>
              <a:t>Sensors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3C853093-156F-4E0B-868E-C4DF6756E0DB}"/>
              </a:ext>
            </a:extLst>
          </p:cNvPr>
          <p:cNvSpPr/>
          <p:nvPr/>
        </p:nvSpPr>
        <p:spPr>
          <a:xfrm>
            <a:off x="6469629" y="3638559"/>
            <a:ext cx="1364456" cy="7853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Tw Cen MT"/>
              </a:rPr>
              <a:t>Optimization and AI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709ED994-F7A3-49CC-907E-C8800F52786A}"/>
              </a:ext>
            </a:extLst>
          </p:cNvPr>
          <p:cNvSpPr txBox="1"/>
          <p:nvPr/>
        </p:nvSpPr>
        <p:spPr>
          <a:xfrm>
            <a:off x="5161072" y="539398"/>
            <a:ext cx="1141659" cy="30008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350" i="1" dirty="0">
                <a:solidFill>
                  <a:srgbClr val="F79646"/>
                </a:solidFill>
                <a:latin typeface="Tw Cen MT"/>
              </a:rPr>
              <a:t>Digital models</a:t>
            </a:r>
          </a:p>
        </p:txBody>
      </p:sp>
      <p:sp>
        <p:nvSpPr>
          <p:cNvPr id="21" name="Rectangle: Rounded Corners 15">
            <a:extLst>
              <a:ext uri="{FF2B5EF4-FFF2-40B4-BE49-F238E27FC236}">
                <a16:creationId xmlns:a16="http://schemas.microsoft.com/office/drawing/2014/main" id="{8A3C6673-F887-4340-B481-325D4BF7A9F6}"/>
              </a:ext>
            </a:extLst>
          </p:cNvPr>
          <p:cNvSpPr/>
          <p:nvPr/>
        </p:nvSpPr>
        <p:spPr>
          <a:xfrm>
            <a:off x="5026591" y="1786353"/>
            <a:ext cx="1364456" cy="7853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Tw Cen MT"/>
              </a:rPr>
              <a:t>Data-driven models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3C9BDBB0-816D-434A-9A7E-68BB799B387A}"/>
              </a:ext>
            </a:extLst>
          </p:cNvPr>
          <p:cNvSpPr txBox="1"/>
          <p:nvPr/>
        </p:nvSpPr>
        <p:spPr>
          <a:xfrm>
            <a:off x="7834084" y="534103"/>
            <a:ext cx="891526" cy="30008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350" i="1" dirty="0">
                <a:solidFill>
                  <a:srgbClr val="F79646"/>
                </a:solidFill>
                <a:latin typeface="Tw Cen MT"/>
              </a:rPr>
              <a:t>Real world</a:t>
            </a: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2D6547C3-4BD6-4788-AB9B-D02E3A2F7B20}"/>
              </a:ext>
            </a:extLst>
          </p:cNvPr>
          <p:cNvSpPr/>
          <p:nvPr/>
        </p:nvSpPr>
        <p:spPr>
          <a:xfrm>
            <a:off x="6469629" y="2723015"/>
            <a:ext cx="1364456" cy="7853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black"/>
                </a:solidFill>
                <a:latin typeface="Tw Cen MT"/>
              </a:rPr>
              <a:t>Digital Twin</a:t>
            </a:r>
          </a:p>
        </p:txBody>
      </p:sp>
      <p:pic>
        <p:nvPicPr>
          <p:cNvPr id="24" name="Picture 20" descr="Diagram&#10;&#10;Description automatically generated">
            <a:extLst>
              <a:ext uri="{FF2B5EF4-FFF2-40B4-BE49-F238E27FC236}">
                <a16:creationId xmlns:a16="http://schemas.microsoft.com/office/drawing/2014/main" id="{F2DE58F7-8F5D-4B94-8E79-7C45823BFB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750833" y="3525824"/>
            <a:ext cx="3068566" cy="13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>
                <a:solidFill>
                  <a:prstClr val="white"/>
                </a:solidFill>
              </a:rPr>
              <a:t>Energy Efficiency via Digital </a:t>
            </a:r>
            <a:r>
              <a:rPr lang="en-US" sz="1950" kern="0" dirty="0" smtClean="0">
                <a:solidFill>
                  <a:prstClr val="white"/>
                </a:solidFill>
              </a:rPr>
              <a:t>Technologies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pic>
        <p:nvPicPr>
          <p:cNvPr id="4" name="217_r004">
            <a:hlinkClick r:id="" action="ppaction://media"/>
            <a:extLst>
              <a:ext uri="{FF2B5EF4-FFF2-40B4-BE49-F238E27FC236}">
                <a16:creationId xmlns:a16="http://schemas.microsoft.com/office/drawing/2014/main" id="{AC218A05-0329-40B2-A10E-4396B5E5A52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6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9325" y="602275"/>
            <a:ext cx="2283694" cy="1712771"/>
          </a:xfrm>
          <a:prstGeom prst="rect">
            <a:avLst/>
          </a:prstGeom>
        </p:spPr>
      </p:pic>
      <p:pic>
        <p:nvPicPr>
          <p:cNvPr id="5" name="Media1 v2">
            <a:hlinkClick r:id="" action="ppaction://media"/>
            <a:extLst>
              <a:ext uri="{FF2B5EF4-FFF2-40B4-BE49-F238E27FC236}">
                <a16:creationId xmlns:a16="http://schemas.microsoft.com/office/drawing/2014/main" id="{42540E4F-0D79-47F3-8055-55608DD3F4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0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708" y="602275"/>
            <a:ext cx="3995630" cy="339251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A10DDDB9-A955-4F0C-9CDE-4C56C804D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7351" y="602275"/>
            <a:ext cx="2140964" cy="1712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43C57F17-DD36-46AB-AA0F-9519C626B6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74" y="4215463"/>
            <a:ext cx="1428851" cy="65152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D6FF12-CD8B-4C35-BD1A-6B878E3F492F}"/>
              </a:ext>
            </a:extLst>
          </p:cNvPr>
          <p:cNvSpPr txBox="1">
            <a:spLocks/>
          </p:cNvSpPr>
          <p:nvPr/>
        </p:nvSpPr>
        <p:spPr>
          <a:xfrm>
            <a:off x="4379432" y="2438240"/>
            <a:ext cx="4608882" cy="2239639"/>
          </a:xfrm>
          <a:prstGeom prst="rect">
            <a:avLst/>
          </a:prstGeom>
          <a:solidFill>
            <a:srgbClr val="002060">
              <a:alpha val="70000"/>
            </a:srgbClr>
          </a:solidFill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q"/>
              <a:defRPr sz="240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75000"/>
              <a:buFont typeface="Wingdings" charset="2"/>
              <a:buChar char="Ø"/>
              <a:defRPr sz="200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342900"/>
            <a:r>
              <a:rPr lang="en-US" sz="1500" b="1" dirty="0">
                <a:solidFill>
                  <a:prstClr val="white"/>
                </a:solidFill>
                <a:latin typeface="Tw Cen MT"/>
              </a:rPr>
              <a:t>URANS simulations of a naval destroyer in heavy weather (sea state 7)</a:t>
            </a:r>
          </a:p>
          <a:p>
            <a:pPr marL="257175" indent="-257175" defTabSz="342900"/>
            <a:r>
              <a:rPr lang="en-US" sz="1500" b="1" dirty="0">
                <a:solidFill>
                  <a:prstClr val="white"/>
                </a:solidFill>
                <a:latin typeface="Tw Cen MT"/>
              </a:rPr>
              <a:t>Validated against experimental data</a:t>
            </a:r>
          </a:p>
          <a:p>
            <a:pPr marL="257175" indent="-257175" defTabSz="342900"/>
            <a:r>
              <a:rPr lang="en-US" sz="1500" dirty="0">
                <a:solidFill>
                  <a:prstClr val="white"/>
                </a:solidFill>
                <a:latin typeface="Tw Cen MT"/>
              </a:rPr>
              <a:t>Credits: CNR-INM and University of Iowa (simulations), MARIN (experiments),</a:t>
            </a:r>
          </a:p>
          <a:p>
            <a:pPr marL="257175" indent="-257175" defTabSz="342900"/>
            <a:r>
              <a:rPr lang="en-US" sz="1500" dirty="0">
                <a:solidFill>
                  <a:prstClr val="white"/>
                </a:solidFill>
                <a:latin typeface="Tw Cen MT"/>
              </a:rPr>
              <a:t>Sponsors: US Department of the Navy Office of Naval Research; Seoul National University, Korea</a:t>
            </a:r>
          </a:p>
          <a:p>
            <a:pPr marL="257175" indent="-257175" defTabSz="342900"/>
            <a:r>
              <a:rPr lang="en-US" sz="1500" dirty="0">
                <a:solidFill>
                  <a:prstClr val="white"/>
                </a:solidFill>
                <a:latin typeface="Tw Cen MT"/>
              </a:rPr>
              <a:t>Acknowledgements: NATO AVT-280 “Evaluation of Prediction Methods for Ship Performance in Heavy Weather”</a:t>
            </a:r>
          </a:p>
        </p:txBody>
      </p:sp>
      <p:pic>
        <p:nvPicPr>
          <p:cNvPr id="10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D602617D-619C-4ADF-B848-FA33361769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0635" y="4164640"/>
            <a:ext cx="1359198" cy="76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1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58" y="4790027"/>
            <a:ext cx="3320742" cy="353473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4F02E03D-1358-B204-3C7A-F0A5A915B03E}"/>
              </a:ext>
            </a:extLst>
          </p:cNvPr>
          <p:cNvSpPr txBox="1"/>
          <p:nvPr/>
        </p:nvSpPr>
        <p:spPr>
          <a:xfrm>
            <a:off x="0" y="0"/>
            <a:ext cx="9121367" cy="392415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3494B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600" b="1">
                <a:solidFill>
                  <a:schemeClr val="bg1"/>
                </a:solidFill>
                <a:latin typeface="Arial Nova Cond" panose="020B0506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685800">
              <a:defRPr/>
            </a:pPr>
            <a:r>
              <a:rPr lang="en-US" sz="1950" kern="0" dirty="0" smtClean="0">
                <a:solidFill>
                  <a:prstClr val="white"/>
                </a:solidFill>
              </a:rPr>
              <a:t>Energy Efficiency via Digital Technologies</a:t>
            </a:r>
            <a:endParaRPr lang="en-US" sz="1950" kern="0" dirty="0">
              <a:solidFill>
                <a:prstClr val="white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8039AAE-78D0-4914-9E15-E7241A3DA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52" y="642486"/>
            <a:ext cx="8763136" cy="279336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800" b="1" dirty="0" smtClean="0">
                <a:solidFill>
                  <a:srgbClr val="FFFF00"/>
                </a:solidFill>
              </a:rPr>
              <a:t>How the </a:t>
            </a:r>
            <a:r>
              <a:rPr lang="en-US" sz="1800" b="1" i="1" dirty="0" smtClean="0">
                <a:solidFill>
                  <a:srgbClr val="FFFF00"/>
                </a:solidFill>
              </a:rPr>
              <a:t>digital twin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can contribute to improve efficiency and GHG emissions:</a:t>
            </a:r>
            <a:endParaRPr lang="en-US" sz="1800" b="1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bg1"/>
                </a:solidFill>
              </a:rPr>
              <a:t>Improved and more efficient Ship Design</a:t>
            </a:r>
          </a:p>
          <a:p>
            <a:pPr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chemeClr val="bg1"/>
                </a:solidFill>
              </a:rPr>
              <a:t>Decision Support System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Ship Routing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Ship navigation and Port logistics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Systems and Structural health monitoring, Predictive maintenance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Fault detection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</a:rPr>
              <a:t>Smart energy management on board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95"/>
  <p:tag name="LAY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1369,329"/>
  <p:tag name="LATEXADDIN" val="\documentclass{article}&#10;\usepackage{amsmath}&#10;\pagestyle{empty}&#10;\begin{document}&#10;&#10;\begin{center}&#10;\sf{Design/shape modification}&#10;&#10;\sf{and automatic meshing}&#10;&#10;&#10;\end{center}&#10;&#10;\end{document}"/>
  <p:tag name="IGUANATEXSIZE" val="14"/>
  <p:tag name="IGUANATEXCURSOR" val="156"/>
  <p:tag name="TRANSPARENCY" val="Vero"/>
  <p:tag name="FILENAME" val=""/>
  <p:tag name="LATEXENGINEID" val="0"/>
  <p:tag name="TEMPFOLDER" val=".\"/>
  <p:tag name="LATEXFORMHEIGHT" val="312"/>
  <p:tag name="LATEXFORMWIDTH" val="384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50,1688"/>
  <p:tag name="LATEXADDIN" val="\documentclass{article}&#10;\usepackage{amsmath}&#10;\pagestyle{empty}&#10;\begin{document}&#10;&#10;\begin{center}&#10;&#10;&#10;\sf{Analysis tool}&#10;\end{center}&#10;&#10;\end{document}"/>
  <p:tag name="IGUANATEXSIZE" val="14"/>
  <p:tag name="IGUANATEXCURSOR" val="103"/>
  <p:tag name="TRANSPARENCY" val="Vero"/>
  <p:tag name="FILENAME" val=""/>
  <p:tag name="LATEXENGINEID" val="0"/>
  <p:tag name="TEMPFOLDER" val=".\"/>
  <p:tag name="LATEXFORMHEIGHT" val="312"/>
  <p:tag name="LATEXFORMWIDTH" val="384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1190,851"/>
  <p:tag name="LATEXADDIN" val="\documentclass{article}&#10;\usepackage{amsmath}&#10;\pagestyle{empty}&#10;\begin{document}&#10;&#10;\begin{center}&#10;\sf{Optimization algorithm}&#10;\end{center}&#10;&#10;\end{document}"/>
  <p:tag name="IGUANATEXSIZE" val="14"/>
  <p:tag name="IGUANATEXCURSOR" val="122"/>
  <p:tag name="TRANSPARENCY" val="Vero"/>
  <p:tag name="FILENAME" val=""/>
  <p:tag name="LATEXENGINEID" val="0"/>
  <p:tag name="TEMPFOLDER" val=".\"/>
  <p:tag name="LATEXFORMHEIGHT" val="312"/>
  <p:tag name="LATEXFORMWIDTH" val="384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4,4695"/>
  <p:tag name="ORIGINALWIDTH" val="939,6325"/>
  <p:tag name="LATEXADDIN" val="\documentclass{article}&#10;\usepackage{amsmath}&#10;\pagestyle{empty}&#10;\usepackage{color}&#10;\begin{document}&#10;&#10;\begin{center}&#10;\textcolor{white}{\sf{Dynamic/adaptive}}&#10;&#10;\textcolor{white}{\sf{Metamodel}}&#10;\end{center}&#10;&#10;\end{document}"/>
  <p:tag name="IGUANATEXSIZE" val="14"/>
  <p:tag name="IGUANATEXCURSOR" val="0"/>
  <p:tag name="TRANSPARENCY" val="Vero"/>
  <p:tag name="FILENAME" val=""/>
  <p:tag name="LATEXENGINEID" val="0"/>
  <p:tag name="TEMPFOLDER" val=".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2">
      <a:majorFont>
        <a:latin typeface="Helvetic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</Words>
  <Application>Microsoft Office PowerPoint</Application>
  <PresentationFormat>Presentazione su schermo (16:9)</PresentationFormat>
  <Paragraphs>153</Paragraphs>
  <Slides>15</Slides>
  <Notes>15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15</vt:i4>
      </vt:variant>
    </vt:vector>
  </HeadingPairs>
  <TitlesOfParts>
    <vt:vector size="31" baseType="lpstr">
      <vt:lpstr>Arial</vt:lpstr>
      <vt:lpstr>Arial Nova Cond</vt:lpstr>
      <vt:lpstr>Calibri</vt:lpstr>
      <vt:lpstr>Courier New</vt:lpstr>
      <vt:lpstr>Helvetica</vt:lpstr>
      <vt:lpstr>Open Sans</vt:lpstr>
      <vt:lpstr>Roboto</vt:lpstr>
      <vt:lpstr>Times</vt:lpstr>
      <vt:lpstr>Times New Roman</vt:lpstr>
      <vt:lpstr>Tw Cen MT</vt:lpstr>
      <vt:lpstr>Verdana</vt:lpstr>
      <vt:lpstr>Wingdings</vt:lpstr>
      <vt:lpstr>2_Personalizza struttura</vt:lpstr>
      <vt:lpstr>Personalizza struttura</vt:lpstr>
      <vt:lpstr>6_Personalizza struttura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Urbanpromo</dc:creator>
  <cp:lastModifiedBy>Anna Gerometta</cp:lastModifiedBy>
  <cp:revision>215</cp:revision>
  <dcterms:created xsi:type="dcterms:W3CDTF">2016-09-09T09:46:44Z</dcterms:created>
  <dcterms:modified xsi:type="dcterms:W3CDTF">2022-06-22T07:42:40Z</dcterms:modified>
</cp:coreProperties>
</file>