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97" r:id="rId6"/>
    <p:sldId id="364" r:id="rId7"/>
    <p:sldId id="359" r:id="rId8"/>
    <p:sldId id="360" r:id="rId9"/>
    <p:sldId id="316" r:id="rId10"/>
    <p:sldId id="315" r:id="rId11"/>
    <p:sldId id="314" r:id="rId12"/>
    <p:sldId id="348" r:id="rId13"/>
    <p:sldId id="400" r:id="rId14"/>
    <p:sldId id="399" r:id="rId15"/>
    <p:sldId id="357" r:id="rId16"/>
    <p:sldId id="401" r:id="rId17"/>
    <p:sldId id="367" r:id="rId18"/>
    <p:sldId id="337" r:id="rId19"/>
    <p:sldId id="365" r:id="rId20"/>
    <p:sldId id="317" r:id="rId21"/>
    <p:sldId id="284" r:id="rId22"/>
    <p:sldId id="258" r:id="rId23"/>
    <p:sldId id="287" r:id="rId24"/>
  </p:sldIdLst>
  <p:sldSz cx="9144000" cy="5143500" type="screen16x9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73">
          <p15:clr>
            <a:srgbClr val="A4A3A4"/>
          </p15:clr>
        </p15:guide>
        <p15:guide id="3" pos="5488">
          <p15:clr>
            <a:srgbClr val="A4A3A4"/>
          </p15:clr>
        </p15:guide>
        <p15:guide id="4" pos="2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597" autoAdjust="0"/>
  </p:normalViewPr>
  <p:slideViewPr>
    <p:cSldViewPr snapToGrid="0">
      <p:cViewPr varScale="1">
        <p:scale>
          <a:sx n="109" d="100"/>
          <a:sy n="109" d="100"/>
        </p:scale>
        <p:origin x="734" y="86"/>
      </p:cViewPr>
      <p:guideLst>
        <p:guide orient="horz" pos="1620"/>
        <p:guide orient="horz" pos="373"/>
        <p:guide pos="5488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E3B1-40A8-A340-E56D1B722DF6}"/>
              </c:ext>
            </c:extLst>
          </c:dPt>
          <c:dPt>
            <c:idx val="1"/>
            <c:bubble3D val="0"/>
            <c:spPr>
              <a:solidFill>
                <a:srgbClr val="93C041"/>
              </a:solidFill>
            </c:spPr>
            <c:extLst>
              <c:ext xmlns:c16="http://schemas.microsoft.com/office/drawing/2014/chart" uri="{C3380CC4-5D6E-409C-BE32-E72D297353CC}">
                <c16:uniqueId val="{00000003-E3B1-40A8-A340-E56D1B722DF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B1-40A8-A340-E56D1B722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B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E7D-4FB4-87D9-A6127E28BECB}"/>
              </c:ext>
            </c:extLst>
          </c:dPt>
          <c:dPt>
            <c:idx val="1"/>
            <c:bubble3D val="0"/>
            <c:spPr>
              <a:solidFill>
                <a:srgbClr val="93C041"/>
              </a:solidFill>
            </c:spPr>
            <c:extLst>
              <c:ext xmlns:c16="http://schemas.microsoft.com/office/drawing/2014/chart" uri="{C3380CC4-5D6E-409C-BE32-E72D297353CC}">
                <c16:uniqueId val="{00000003-6E7D-4FB4-87D9-A6127E28BEC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7D-4FB4-87D9-A6127E28B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B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0513070564177"/>
          <c:y val="4.6191957507366904E-2"/>
          <c:w val="0.87786979430269063"/>
          <c:h val="0.907616084985266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3C041"/>
              </a:solidFill>
            </c:spPr>
            <c:extLst>
              <c:ext xmlns:c16="http://schemas.microsoft.com/office/drawing/2014/chart" uri="{C3380CC4-5D6E-409C-BE32-E72D297353CC}">
                <c16:uniqueId val="{00000001-9DE5-4F6F-BEF7-3495E9117AF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STH</c:v>
                </c:pt>
                <c:pt idx="1">
                  <c:v>LDN</c:v>
                </c:pt>
                <c:pt idx="2">
                  <c:v>BRU</c:v>
                </c:pt>
                <c:pt idx="3">
                  <c:v>BCN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13</c:v>
                </c:pt>
                <c:pt idx="2">
                  <c:v>19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E5-4F6F-BEF7-3495E9117A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7"/>
        <c:axId val="41358848"/>
        <c:axId val="41360384"/>
      </c:barChart>
      <c:catAx>
        <c:axId val="413588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1360384"/>
        <c:crosses val="autoZero"/>
        <c:auto val="1"/>
        <c:lblAlgn val="ctr"/>
        <c:lblOffset val="100"/>
        <c:noMultiLvlLbl val="0"/>
      </c:catAx>
      <c:valAx>
        <c:axId val="41360384"/>
        <c:scaling>
          <c:orientation val="minMax"/>
          <c:max val="27"/>
        </c:scaling>
        <c:delete val="1"/>
        <c:axPos val="b"/>
        <c:numFmt formatCode="General" sourceLinked="1"/>
        <c:majorTickMark val="out"/>
        <c:minorTickMark val="none"/>
        <c:tickLblPos val="nextTo"/>
        <c:crossAx val="41358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B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29E89-FE1B-43A3-A8BB-6DF5D750C778}" type="datetimeFigureOut">
              <a:rPr lang="en-BE" smtClean="0"/>
              <a:t>21/02/2020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9EF53-3953-4AA3-8FFA-74498422A35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017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dirty="0">
              <a:ea typeface="ＭＳ Ｐゴシック" pitchFamily="-107" charset="-128"/>
            </a:endParaRPr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fld id="{99FF422B-7392-47A1-AC99-9FA9C797E454}" type="slidenum">
              <a:rPr lang="en-US" altLang="de-DE" sz="1200"/>
              <a:pPr eaLnBrk="1" hangingPunct="1"/>
              <a:t>2</a:t>
            </a:fld>
            <a:endParaRPr lang="en-US" altLang="de-DE" sz="1200"/>
          </a:p>
        </p:txBody>
      </p:sp>
    </p:spTree>
    <p:extLst>
      <p:ext uri="{BB962C8B-B14F-4D97-AF65-F5344CB8AC3E}">
        <p14:creationId xmlns:p14="http://schemas.microsoft.com/office/powerpoint/2010/main" val="1304790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dirty="0"/>
              <a:t>Interessante aanpak waarbij potentieel van stadsontwerp benut wordt. Zeker als we weten dat meer dan 80% van de Europese bevolking in 2030 in een stedelijke omgeving zal wonen</a:t>
            </a:r>
          </a:p>
          <a:p>
            <a:pPr>
              <a:buFontTx/>
              <a:buChar char="-"/>
            </a:pPr>
            <a:r>
              <a:rPr lang="nl-BE" dirty="0"/>
              <a:t>Voorlopig wordt nog 50% van verplaatsingen minder dan 5 km met auto gemaakt.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Hieruit ontstond het PASTA project</a:t>
            </a:r>
          </a:p>
          <a:p>
            <a:pPr marL="0" indent="0">
              <a:buNone/>
            </a:pPr>
            <a:r>
              <a:rPr lang="nl-BE" dirty="0"/>
              <a:t>- Europees onderzoeksproject waarin in 7 steden werd onderzocht hoe actieve mobiliteit gepromoot moet of kan worden om de </a:t>
            </a:r>
            <a:r>
              <a:rPr lang="nl-BE" dirty="0" err="1"/>
              <a:t>gezondheids</a:t>
            </a:r>
            <a:r>
              <a:rPr lang="nl-BE" dirty="0"/>
              <a:t> van burgers te verbeteren?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008BB-2543-40A2-BA12-0AA7D5AA63AE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585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err="1"/>
              <a:t>Canva</a:t>
            </a:r>
            <a:r>
              <a:rPr lang="nl-BE" dirty="0"/>
              <a:t> </a:t>
            </a:r>
            <a:r>
              <a:rPr lang="nl-BE" dirty="0" err="1"/>
              <a:t>infographic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Luchtvervuiling in de stad.</a:t>
            </a:r>
          </a:p>
          <a:p>
            <a:pPr marL="0" indent="0">
              <a:buNone/>
            </a:pPr>
            <a:r>
              <a:rPr lang="nl-BE" dirty="0"/>
              <a:t>Jaarlijks 4 miljoen doden + </a:t>
            </a:r>
            <a:r>
              <a:rPr lang="nl-BE" dirty="0" err="1"/>
              <a:t>cardiovasc</a:t>
            </a:r>
            <a:r>
              <a:rPr lang="nl-BE" dirty="0"/>
              <a:t> en </a:t>
            </a:r>
            <a:r>
              <a:rPr lang="nl-BE" dirty="0" err="1"/>
              <a:t>respi</a:t>
            </a:r>
            <a:r>
              <a:rPr lang="nl-BE" dirty="0"/>
              <a:t> aandoeningen (ERS)</a:t>
            </a:r>
          </a:p>
          <a:p>
            <a:pPr marL="0" indent="0">
              <a:buNone/>
            </a:pPr>
            <a:r>
              <a:rPr lang="nl-BE" dirty="0"/>
              <a:t>Figuur WHO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Jaarlijks</a:t>
            </a:r>
            <a:r>
              <a:rPr lang="nl-BE" baseline="0" dirty="0"/>
              <a:t> gemiddelde? Ik denk het wel.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BCN 14 maanden</a:t>
            </a:r>
            <a:r>
              <a:rPr lang="nl-BE" baseline="0" dirty="0"/>
              <a:t> levensverwachting verloren, Brussel 7 en Londen 3</a:t>
            </a: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008BB-2543-40A2-BA12-0AA7D5AA63AE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368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9EF53-3953-4AA3-8FFA-74498422A356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4816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9EF53-3953-4AA3-8FFA-74498422A356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0236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BA8900-21BF-FA4B-8051-FF34AD0E642A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363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>
              <a:ea typeface="ＭＳ Ｐゴシック" pitchFamily="-107" charset="-128"/>
            </a:endParaRPr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fld id="{693F3A9E-61AE-43AC-BCC7-8E5FEB50A722}" type="slidenum">
              <a:rPr lang="en-US" altLang="de-DE" sz="1200"/>
              <a:pPr eaLnBrk="1" hangingPunct="1"/>
              <a:t>20</a:t>
            </a:fld>
            <a:endParaRPr lang="en-US" altLang="de-DE" sz="1200"/>
          </a:p>
        </p:txBody>
      </p:sp>
    </p:spTree>
    <p:extLst>
      <p:ext uri="{BB962C8B-B14F-4D97-AF65-F5344CB8AC3E}">
        <p14:creationId xmlns:p14="http://schemas.microsoft.com/office/powerpoint/2010/main" val="160210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lauw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731990"/>
            <a:ext cx="1475656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431471" y="2660896"/>
            <a:ext cx="4140529" cy="1389438"/>
          </a:xfrm>
          <a:solidFill>
            <a:schemeClr val="accent1"/>
          </a:solidFill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4000"/>
              </a:lnSpc>
              <a:defRPr sz="4000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31800" y="4050334"/>
            <a:ext cx="3780483" cy="330072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331587" y="0"/>
            <a:ext cx="663655" cy="497447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13BE1F17-E642-4A69-96DC-7261FB63DFC3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107505" y="4973156"/>
            <a:ext cx="1512168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©VITO – Not for distribution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6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71520"/>
            <a:ext cx="8280729" cy="3642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D2042BD0-40C8-444E-9920-E5A513A4247F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395536" y="1203324"/>
            <a:ext cx="8353177" cy="3456657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036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Oranj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211704"/>
            <a:ext cx="2700016" cy="3249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90000" rIns="108000" bIns="54000"/>
          <a:lstStyle>
            <a:lvl1pPr algn="l">
              <a:lnSpc>
                <a:spcPts val="1400"/>
              </a:lnSpc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49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5"/>
            <a:ext cx="1980572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E31181-A342-4CC0-B19F-F42A71CAE207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436552" y="2536724"/>
            <a:ext cx="4135448" cy="1547196"/>
          </a:xfrm>
          <a:solidFill>
            <a:schemeClr val="bg1"/>
          </a:solidFill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9275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3491543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490913" y="2211704"/>
            <a:ext cx="5653087" cy="422405"/>
          </a:xfrm>
        </p:spPr>
        <p:txBody>
          <a:bodyPr anchor="ctr"/>
          <a:lstStyle>
            <a:lvl1pPr marL="342900" indent="-342900"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15DBEDD-B665-4EB1-A4A9-7B63974E7CBE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1770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11953" y="3019741"/>
            <a:ext cx="4140529" cy="462916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4211638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5917BB6-AC71-4C92-A97C-F290CFDB4742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54" y="1388742"/>
            <a:ext cx="4500246" cy="162020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t"/>
          <a:lstStyle>
            <a:lvl1pPr algn="l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5934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67323"/>
            <a:ext cx="8280400" cy="3642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61F5935-DD69-434B-A4F3-BEBE816A2F6B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471" y="1131566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4744617" y="1131590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7422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3507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3D6A-D5B3-4559-8AA5-590F4156C456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6196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431471" y="2660896"/>
            <a:ext cx="4140529" cy="1389438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4000"/>
              </a:lnSpc>
              <a:defRPr sz="4000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/>
          </p:nvPr>
        </p:nvSpPr>
        <p:spPr>
          <a:xfrm>
            <a:off x="431800" y="4050334"/>
            <a:ext cx="3780483" cy="330072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331587" y="0"/>
            <a:ext cx="663655" cy="497447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BE1F17-E642-4A69-96DC-7261FB63DFC3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04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71520"/>
            <a:ext cx="8280729" cy="3642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395536" y="1203324"/>
            <a:ext cx="8353177" cy="3456657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395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Gro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211704"/>
            <a:ext cx="2700016" cy="3249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90000" rIns="108000" bIns="54000"/>
          <a:lstStyle>
            <a:lvl1pPr algn="l">
              <a:lnSpc>
                <a:spcPts val="1400"/>
              </a:lnSpc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49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5"/>
            <a:ext cx="1980572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E31181-A342-4CC0-B19F-F42A71CAE207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436552" y="2536724"/>
            <a:ext cx="4135448" cy="1547196"/>
          </a:xfrm>
          <a:solidFill>
            <a:schemeClr val="bg1"/>
          </a:solidFill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489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71520"/>
            <a:ext cx="8280729" cy="364243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D2042BD0-40C8-444E-9920-E5A513A4247F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12168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95536" y="1203324"/>
            <a:ext cx="8353177" cy="3456657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1038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3491543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490913" y="2211704"/>
            <a:ext cx="5653087" cy="422405"/>
          </a:xfrm>
        </p:spPr>
        <p:txBody>
          <a:bodyPr anchor="ctr"/>
          <a:lstStyle>
            <a:lvl1pPr marL="342900" indent="-342900"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15DBEDD-B665-4EB1-A4A9-7B63974E7CBE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2200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11953" y="3019741"/>
            <a:ext cx="4140529" cy="462916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4211638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5917BB6-AC71-4C92-A97C-F290CFDB4742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54" y="1388742"/>
            <a:ext cx="4500246" cy="162020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t"/>
          <a:lstStyle>
            <a:lvl1pPr algn="l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1119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67323"/>
            <a:ext cx="8280400" cy="3642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61F5935-DD69-434B-A4F3-BEBE816A2F6B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471" y="1131566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4744617" y="1131590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283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47279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3D6A-D5B3-4559-8AA5-590F4156C456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84567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289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ee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1523" y="130576"/>
            <a:ext cx="8640961" cy="29499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lIns="108000" tIns="43200" rIns="108000" bIns="43200"/>
          <a:lstStyle>
            <a:lvl1pPr algn="l">
              <a:defRPr sz="1350" b="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395536" y="1176132"/>
            <a:ext cx="8352928" cy="837904"/>
          </a:xfrm>
        </p:spPr>
        <p:txBody>
          <a:bodyPr/>
          <a:lstStyle>
            <a:lvl1pPr marL="128588" indent="-128588"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0272" indent="-138113"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02431" indent="-133350">
              <a:buFont typeface="Arial" panose="020B0604020202020204" pitchFamily="34" charset="0"/>
              <a:buChar char="•"/>
              <a:defRPr sz="10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39354" indent="-140494">
              <a:buFont typeface="Arial" panose="020B0604020202020204" pitchFamily="34" charset="0"/>
              <a:buChar char="•"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70272" indent="-67866">
              <a:buFont typeface="Wingdings" panose="05000000000000000000" pitchFamily="2" charset="2"/>
              <a:buChar char="§"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163589" y="4921228"/>
            <a:ext cx="38164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C19279-DFCC-452D-946A-D5121146A4E4}" type="slidenum">
              <a:rPr lang="en-US" sz="6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731990"/>
            <a:ext cx="1152131" cy="3240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C:\Users\laeremam\Desktop\Presentatie\pasta_logo_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8"/>
          <a:stretch/>
        </p:blipFill>
        <p:spPr bwMode="auto">
          <a:xfrm>
            <a:off x="2555778" y="4731990"/>
            <a:ext cx="720078" cy="3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laeremam\Desktop\Presentatie\MOB-blok-EN.png"/>
          <p:cNvPicPr>
            <a:picLocks noChangeAspect="1" noChangeArrowheads="1"/>
          </p:cNvPicPr>
          <p:nvPr userDrawn="1"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5" y="4738500"/>
            <a:ext cx="1177955" cy="3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239398" y="665689"/>
            <a:ext cx="8653082" cy="376239"/>
          </a:xfrm>
          <a:ln w="19050">
            <a:noFill/>
          </a:ln>
        </p:spPr>
        <p:txBody>
          <a:bodyPr/>
          <a:lstStyle>
            <a:lvl1pPr>
              <a:defRPr sz="1500" b="1" i="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endParaRPr lang="nl-BE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520" y="465516"/>
            <a:ext cx="8640960" cy="0"/>
          </a:xfrm>
          <a:prstGeom prst="line">
            <a:avLst/>
          </a:prstGeom>
          <a:ln w="19050">
            <a:solidFill>
              <a:srgbClr val="93C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419872" y="5002020"/>
            <a:ext cx="5112568" cy="0"/>
          </a:xfrm>
          <a:prstGeom prst="line">
            <a:avLst/>
          </a:prstGeom>
          <a:ln w="19050">
            <a:solidFill>
              <a:srgbClr val="93C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627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1523" y="130576"/>
            <a:ext cx="8640961" cy="29499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lIns="108000" tIns="43200" rIns="108000" bIns="43200"/>
          <a:lstStyle>
            <a:lvl1pPr algn="l">
              <a:defRPr sz="1350" b="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163589" y="4921228"/>
            <a:ext cx="38164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C19279-DFCC-452D-946A-D5121146A4E4}" type="slidenum">
              <a:rPr lang="en-US" sz="6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731990"/>
            <a:ext cx="1152131" cy="3240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C:\Users\laeremam\Desktop\Presentatie\pasta_logo_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8"/>
          <a:stretch/>
        </p:blipFill>
        <p:spPr bwMode="auto">
          <a:xfrm>
            <a:off x="2555778" y="4731990"/>
            <a:ext cx="720078" cy="3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laeremam\Desktop\Presentatie\MOB-blok-EN.png"/>
          <p:cNvPicPr>
            <a:picLocks noChangeAspect="1" noChangeArrowheads="1"/>
          </p:cNvPicPr>
          <p:nvPr userDrawn="1"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5" y="4738500"/>
            <a:ext cx="1177955" cy="3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239398" y="665689"/>
            <a:ext cx="8653082" cy="376239"/>
          </a:xfrm>
          <a:ln w="19050">
            <a:noFill/>
          </a:ln>
        </p:spPr>
        <p:txBody>
          <a:bodyPr/>
          <a:lstStyle>
            <a:lvl1pPr>
              <a:defRPr sz="1500" b="1" i="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endParaRPr lang="nl-BE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1520" y="465516"/>
            <a:ext cx="8640960" cy="0"/>
          </a:xfrm>
          <a:prstGeom prst="line">
            <a:avLst/>
          </a:prstGeom>
          <a:ln w="19050">
            <a:solidFill>
              <a:srgbClr val="93C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419872" y="5002020"/>
            <a:ext cx="5112568" cy="0"/>
          </a:xfrm>
          <a:prstGeom prst="line">
            <a:avLst/>
          </a:prstGeom>
          <a:ln w="19050">
            <a:solidFill>
              <a:srgbClr val="93C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471" y="1131568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5731" indent="-135731">
              <a:buFont typeface="Wingdings" panose="05000000000000000000" pitchFamily="2" charset="2"/>
              <a:buChar char="§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02406" indent="-132160">
              <a:buFont typeface="Wingdings" panose="05000000000000000000" pitchFamily="2" charset="2"/>
              <a:buChar char="§"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67891" indent="-134541">
              <a:buFont typeface="Wingdings" panose="05000000000000000000" pitchFamily="2" charset="2"/>
              <a:buChar char="§"/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33375" indent="-130969">
              <a:buFont typeface="Wingdings" panose="05000000000000000000" pitchFamily="2" charset="2"/>
              <a:buChar char="§"/>
              <a:defRPr sz="8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6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4744617" y="1131592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5731" indent="-135731">
              <a:buFont typeface="Wingdings" panose="05000000000000000000" pitchFamily="2" charset="2"/>
              <a:buChar char="§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02406" indent="-132160">
              <a:buFont typeface="Wingdings" panose="05000000000000000000" pitchFamily="2" charset="2"/>
              <a:buChar char="§"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67891" indent="-134541">
              <a:buFont typeface="Wingdings" panose="05000000000000000000" pitchFamily="2" charset="2"/>
              <a:buChar char="§"/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33375" indent="-130969">
              <a:buFont typeface="Wingdings" panose="05000000000000000000" pitchFamily="2" charset="2"/>
              <a:buChar char="§"/>
              <a:defRPr sz="8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54116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00" y="278"/>
            <a:ext cx="9193212" cy="516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468313" y="4860132"/>
            <a:ext cx="2004431" cy="2738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rIns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22497C"/>
                </a:solidFill>
              </a:rPr>
              <a:t>www.pastaproject.eu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9500"/>
            <a:ext cx="8100000" cy="486000"/>
          </a:xfrm>
          <a:noFill/>
        </p:spPr>
        <p:txBody>
          <a:bodyPr anchor="t">
            <a:normAutofit/>
          </a:bodyPr>
          <a:lstStyle>
            <a:lvl1pPr algn="l">
              <a:defRPr sz="1800" b="1" i="0" cap="none">
                <a:solidFill>
                  <a:srgbClr val="22497C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2" y="1581083"/>
            <a:ext cx="6407999" cy="1389337"/>
          </a:xfrm>
        </p:spPr>
        <p:txBody>
          <a:bodyPr/>
          <a:lstStyle>
            <a:lvl1pPr marL="0" indent="0">
              <a:spcBef>
                <a:spcPts val="216"/>
              </a:spcBef>
              <a:buFontTx/>
              <a:buNone/>
              <a:defRPr sz="1500" b="1" i="0" cap="none">
                <a:solidFill>
                  <a:srgbClr val="22497C"/>
                </a:solidFill>
              </a:defRPr>
            </a:lvl1pPr>
            <a:lvl2pPr marL="0" indent="0">
              <a:spcBef>
                <a:spcPts val="225"/>
              </a:spcBef>
              <a:buFontTx/>
              <a:buNone/>
              <a:defRPr sz="1500">
                <a:solidFill>
                  <a:srgbClr val="87888A"/>
                </a:solidFill>
              </a:defRPr>
            </a:lvl2pPr>
            <a:lvl3pPr marL="135000" indent="172800">
              <a:spcBef>
                <a:spcPts val="450"/>
              </a:spcBef>
              <a:buClrTx/>
              <a:buSzPct val="90000"/>
              <a:buFont typeface="Arial"/>
              <a:buChar char="•"/>
              <a:defRPr sz="1500">
                <a:solidFill>
                  <a:srgbClr val="22497C"/>
                </a:solidFill>
              </a:defRPr>
            </a:lvl3pPr>
            <a:lvl4pPr marL="135000" indent="0">
              <a:buFontTx/>
              <a:buNone/>
              <a:defRPr sz="1500" baseline="0">
                <a:solidFill>
                  <a:srgbClr val="87888A"/>
                </a:solidFill>
              </a:defRPr>
            </a:lvl4pPr>
            <a:lvl5pPr marL="540000" indent="-171450">
              <a:buSzPct val="90000"/>
              <a:buFont typeface="Arial"/>
              <a:buChar char="•"/>
              <a:defRPr sz="1500">
                <a:solidFill>
                  <a:srgbClr val="22497C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019925" y="1579911"/>
            <a:ext cx="1512888" cy="72126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900">
                <a:solidFill>
                  <a:srgbClr val="22497C"/>
                </a:solidFill>
              </a:defRPr>
            </a:lvl1pPr>
          </a:lstStyle>
          <a:p>
            <a:pPr lvl="0"/>
            <a:r>
              <a:rPr lang="de-DE" noProof="0" dirty="0"/>
              <a:t>Drag </a:t>
            </a:r>
            <a:r>
              <a:rPr lang="de-DE" noProof="0" dirty="0" err="1"/>
              <a:t>picture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placeholder</a:t>
            </a:r>
            <a:r>
              <a:rPr lang="de-DE" noProof="0" dirty="0"/>
              <a:t> </a:t>
            </a:r>
            <a:r>
              <a:rPr lang="de-DE" noProof="0" dirty="0" err="1"/>
              <a:t>or</a:t>
            </a:r>
            <a:r>
              <a:rPr lang="de-DE" noProof="0" dirty="0"/>
              <a:t> </a:t>
            </a:r>
            <a:r>
              <a:rPr lang="de-DE" noProof="0" dirty="0" err="1"/>
              <a:t>click</a:t>
            </a:r>
            <a:r>
              <a:rPr lang="de-DE" noProof="0" dirty="0"/>
              <a:t> </a:t>
            </a:r>
            <a:r>
              <a:rPr lang="de-DE" noProof="0" dirty="0" err="1"/>
              <a:t>icon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add</a:t>
            </a:r>
            <a:endParaRPr lang="en-US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019925" y="2443806"/>
            <a:ext cx="1512888" cy="72126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900">
                <a:solidFill>
                  <a:srgbClr val="22497C"/>
                </a:solidFill>
              </a:defRPr>
            </a:lvl1pPr>
          </a:lstStyle>
          <a:p>
            <a:pPr lvl="0"/>
            <a:r>
              <a:rPr lang="de-DE" noProof="0" dirty="0"/>
              <a:t>Drag </a:t>
            </a:r>
            <a:r>
              <a:rPr lang="de-DE" noProof="0" dirty="0" err="1"/>
              <a:t>picture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placeholder</a:t>
            </a:r>
            <a:r>
              <a:rPr lang="de-DE" noProof="0" dirty="0"/>
              <a:t> </a:t>
            </a:r>
            <a:r>
              <a:rPr lang="de-DE" noProof="0" dirty="0" err="1"/>
              <a:t>or</a:t>
            </a:r>
            <a:r>
              <a:rPr lang="de-DE" noProof="0" dirty="0"/>
              <a:t> </a:t>
            </a:r>
            <a:r>
              <a:rPr lang="de-DE" noProof="0" dirty="0" err="1"/>
              <a:t>click</a:t>
            </a:r>
            <a:r>
              <a:rPr lang="de-DE" noProof="0" dirty="0"/>
              <a:t> </a:t>
            </a:r>
            <a:r>
              <a:rPr lang="de-DE" noProof="0" dirty="0" err="1"/>
              <a:t>icon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add</a:t>
            </a:r>
            <a:endParaRPr lang="en-US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019925" y="3312132"/>
            <a:ext cx="1512888" cy="72126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900">
                <a:solidFill>
                  <a:srgbClr val="22497C"/>
                </a:solidFill>
              </a:defRPr>
            </a:lvl1pPr>
          </a:lstStyle>
          <a:p>
            <a:pPr lvl="0"/>
            <a:r>
              <a:rPr lang="de-DE" noProof="0" dirty="0"/>
              <a:t>Drag </a:t>
            </a:r>
            <a:r>
              <a:rPr lang="de-DE" noProof="0" dirty="0" err="1"/>
              <a:t>picture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placeholder</a:t>
            </a:r>
            <a:r>
              <a:rPr lang="de-DE" noProof="0" dirty="0"/>
              <a:t> </a:t>
            </a:r>
            <a:r>
              <a:rPr lang="de-DE" noProof="0" dirty="0" err="1"/>
              <a:t>or</a:t>
            </a:r>
            <a:r>
              <a:rPr lang="de-DE" noProof="0" dirty="0"/>
              <a:t> </a:t>
            </a:r>
            <a:r>
              <a:rPr lang="de-DE" noProof="0" dirty="0" err="1"/>
              <a:t>click</a:t>
            </a:r>
            <a:r>
              <a:rPr lang="de-DE" noProof="0" dirty="0"/>
              <a:t> </a:t>
            </a:r>
            <a:r>
              <a:rPr lang="de-DE" noProof="0" dirty="0" err="1"/>
              <a:t>icon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add</a:t>
            </a: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819275" y="4860132"/>
            <a:ext cx="712787" cy="273844"/>
          </a:xfrm>
        </p:spPr>
        <p:txBody>
          <a:bodyPr/>
          <a:lstStyle>
            <a:lvl1pPr algn="l">
              <a:defRPr>
                <a:solidFill>
                  <a:srgbClr val="22497C"/>
                </a:solidFill>
              </a:defRPr>
            </a:lvl1pPr>
          </a:lstStyle>
          <a:p>
            <a:pPr>
              <a:defRPr/>
            </a:pPr>
            <a:r>
              <a:rPr lang="en-US" dirty="0"/>
              <a:t>| </a:t>
            </a:r>
            <a:fld id="{9B6560AF-AB0D-F141-BBBB-989AF40261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253804" y="4860132"/>
            <a:ext cx="5548153" cy="273844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u="none">
                <a:solidFill>
                  <a:srgbClr val="6FB44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 dirty="0" err="1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902"/>
            <a:ext cx="8229600" cy="6994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1068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068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068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831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Blauw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211704"/>
            <a:ext cx="2700016" cy="324943"/>
          </a:xfrm>
          <a:solidFill>
            <a:schemeClr val="accent1"/>
          </a:solidFill>
        </p:spPr>
        <p:txBody>
          <a:bodyPr lIns="108000" tIns="90000" rIns="108000" bIns="54000"/>
          <a:lstStyle>
            <a:lvl1pPr algn="l">
              <a:lnSpc>
                <a:spcPts val="1400"/>
              </a:lnSpc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49"/>
            <a:ext cx="539750" cy="497563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5"/>
            <a:ext cx="1980572" cy="49893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4EE31181-A342-4CC0-B19F-F42A71CAE207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Content Placeholder 5"/>
          <p:cNvSpPr>
            <a:spLocks noGrp="1"/>
          </p:cNvSpPr>
          <p:nvPr>
            <p:ph sz="quarter" idx="19"/>
          </p:nvPr>
        </p:nvSpPr>
        <p:spPr>
          <a:xfrm>
            <a:off x="436552" y="2536724"/>
            <a:ext cx="4135448" cy="1547196"/>
          </a:xfrm>
          <a:solidFill>
            <a:schemeClr val="bg1"/>
          </a:solidFill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0047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4" y="345722"/>
            <a:ext cx="8229596" cy="331611"/>
          </a:xfrm>
          <a:solidFill>
            <a:srgbClr val="47A6D9"/>
          </a:solidFill>
        </p:spPr>
        <p:txBody>
          <a:bodyPr>
            <a:normAutofit/>
          </a:bodyPr>
          <a:lstStyle>
            <a:lvl1pPr>
              <a:defRPr sz="135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3026834"/>
          </a:xfrm>
        </p:spPr>
        <p:txBody>
          <a:bodyPr>
            <a:normAutofit/>
          </a:bodyPr>
          <a:lstStyle>
            <a:lvl1pPr>
              <a:defRPr sz="1050">
                <a:solidFill>
                  <a:srgbClr val="4C4C4C"/>
                </a:solidFill>
              </a:defRPr>
            </a:lvl1pPr>
            <a:lvl2pPr>
              <a:defRPr sz="1050">
                <a:solidFill>
                  <a:srgbClr val="4C4C4C"/>
                </a:solidFill>
              </a:defRPr>
            </a:lvl2pPr>
            <a:lvl3pPr>
              <a:defRPr sz="1050">
                <a:solidFill>
                  <a:srgbClr val="4C4C4C"/>
                </a:solidFill>
              </a:defRPr>
            </a:lvl3pPr>
            <a:lvl4pPr>
              <a:defRPr sz="1050">
                <a:solidFill>
                  <a:srgbClr val="4C4C4C"/>
                </a:solidFill>
              </a:defRPr>
            </a:lvl4pPr>
            <a:lvl5pPr>
              <a:defRPr sz="105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783343"/>
            <a:ext cx="8229600" cy="536046"/>
          </a:xfrm>
        </p:spPr>
        <p:txBody>
          <a:bodyPr>
            <a:normAutofit/>
          </a:bodyPr>
          <a:lstStyle>
            <a:lvl1pPr marL="0" indent="0">
              <a:buNone/>
              <a:defRPr sz="1050" i="1">
                <a:solidFill>
                  <a:srgbClr val="47A6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7200" y="4591325"/>
            <a:ext cx="1989138" cy="273844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75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816100" y="4591325"/>
            <a:ext cx="630238" cy="272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5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2" y="4496076"/>
            <a:ext cx="8229598" cy="0"/>
          </a:xfrm>
          <a:prstGeom prst="line">
            <a:avLst/>
          </a:prstGeom>
          <a:ln w="6350" cmpd="sng">
            <a:solidFill>
              <a:srgbClr val="47A6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4616221"/>
            <a:ext cx="1092200" cy="24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3491543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490913" y="2211704"/>
            <a:ext cx="5653087" cy="422405"/>
          </a:xfrm>
        </p:spPr>
        <p:txBody>
          <a:bodyPr anchor="ctr"/>
          <a:lstStyle>
            <a:lvl1pPr marL="342900" indent="-342900"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E15DBEDD-B665-4EB1-A4A9-7B63974E7CBE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73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11953" y="3019741"/>
            <a:ext cx="4140529" cy="462916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4211638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D5917BB6-AC71-4C92-A97C-F290CFDB4742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54" y="1388742"/>
            <a:ext cx="4500246" cy="1620207"/>
          </a:xfrm>
          <a:solidFill>
            <a:schemeClr val="accent1"/>
          </a:solidFill>
        </p:spPr>
        <p:txBody>
          <a:bodyPr anchor="t"/>
          <a:lstStyle>
            <a:lvl1pPr algn="l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2344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471" y="1131566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67323"/>
            <a:ext cx="8280400" cy="364243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F61F5935-DD69-434B-A4F3-BEBE816A2F6B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84176" cy="178136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4744617" y="1131590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043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B56BE5A0-7120-4EB8-B426-E040380AFBD0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07505" y="4973156"/>
            <a:ext cx="1584176" cy="178136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2682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6B793D6A-D5B3-4559-8AA5-590F4156C456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07505" y="4973156"/>
            <a:ext cx="1584176" cy="178136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36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ranj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431471" y="2660896"/>
            <a:ext cx="4140529" cy="1389438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4000"/>
              </a:lnSpc>
              <a:defRPr sz="4000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/>
          </p:nvPr>
        </p:nvSpPr>
        <p:spPr>
          <a:xfrm>
            <a:off x="431800" y="4050334"/>
            <a:ext cx="3780483" cy="330072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331587" y="0"/>
            <a:ext cx="663655" cy="49744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13BE1F17-E642-4A69-96DC-7261FB63DFC3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6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1800" y="534446"/>
            <a:ext cx="8280400" cy="699404"/>
          </a:xfrm>
          <a:prstGeom prst="rect">
            <a:avLst/>
          </a:prstGeom>
        </p:spPr>
        <p:txBody>
          <a:bodyPr vert="horz" wrap="square" lIns="180000" tIns="72000" rIns="180000" bIns="72000" rtlCol="0" anchor="ctr">
            <a:sp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7842" y="1311589"/>
            <a:ext cx="8255000" cy="1068736"/>
          </a:xfrm>
          <a:prstGeom prst="rect">
            <a:avLst/>
          </a:prstGeom>
        </p:spPr>
        <p:txBody>
          <a:bodyPr vert="horz" lIns="108000" tIns="72000" rIns="108000" bIns="72000" rtlCol="0">
            <a:sp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98101" y="4803998"/>
            <a:ext cx="873439" cy="17813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bg1"/>
                </a:solidFill>
              </a:defRPr>
            </a:lvl1pPr>
          </a:lstStyle>
          <a:p>
            <a:fld id="{915621D0-E3A9-4CE3-AD95-C9DFA8F88060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07504" y="4973156"/>
            <a:ext cx="2208817" cy="17813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32506" y="4967027"/>
            <a:ext cx="514340" cy="17813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800" i="1"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5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3" r:id="rId3"/>
    <p:sldLayoutId id="2147483672" r:id="rId4"/>
    <p:sldLayoutId id="2147483651" r:id="rId5"/>
    <p:sldLayoutId id="2147483652" r:id="rId6"/>
    <p:sldLayoutId id="2147483654" r:id="rId7"/>
    <p:sldLayoutId id="2147483655" r:id="rId8"/>
    <p:sldLayoutId id="2147483673" r:id="rId9"/>
    <p:sldLayoutId id="2147483681" r:id="rId10"/>
    <p:sldLayoutId id="2147483675" r:id="rId11"/>
    <p:sldLayoutId id="2147483678" r:id="rId12"/>
    <p:sldLayoutId id="2147483679" r:id="rId13"/>
    <p:sldLayoutId id="2147483683" r:id="rId14"/>
    <p:sldLayoutId id="2147483685" r:id="rId15"/>
    <p:sldLayoutId id="2147483687" r:id="rId16"/>
    <p:sldLayoutId id="2147483674" r:id="rId17"/>
    <p:sldLayoutId id="2147483682" r:id="rId18"/>
    <p:sldLayoutId id="2147483676" r:id="rId19"/>
    <p:sldLayoutId id="2147483677" r:id="rId20"/>
    <p:sldLayoutId id="2147483680" r:id="rId21"/>
    <p:sldLayoutId id="2147483684" r:id="rId22"/>
    <p:sldLayoutId id="2147483686" r:id="rId23"/>
    <p:sldLayoutId id="2147483688" r:id="rId24"/>
    <p:sldLayoutId id="2147483689" r:id="rId25"/>
    <p:sldLayoutId id="2147483690" r:id="rId26"/>
    <p:sldLayoutId id="2147483691" r:id="rId27"/>
    <p:sldLayoutId id="2147483693" r:id="rId28"/>
    <p:sldLayoutId id="2147483696" r:id="rId29"/>
    <p:sldLayoutId id="2147483697" r:id="rId3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87313" indent="-87313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90488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92075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360363" indent="-90488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73384658_Blood_Pressure_and_Same-Day_Exposure_to_Air_Pollution_at_School_Associations_with_Nano-Sized_to_Coarse_PM_in_Children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81612872_Health_impact_model_for_modal_shift_from_car_use_to_cycling_or_walking_in_Flanders_Application_to_two_bicycle_highways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hyperlink" Target="mailto:luc.intpanis@uhasselt.be" TargetMode="External"/><Relationship Id="rId5" Type="http://schemas.openxmlformats.org/officeDocument/2006/relationships/hyperlink" Target="mailto:luc.intpanis@vito.be" TargetMode="External"/><Relationship Id="rId4" Type="http://schemas.openxmlformats.org/officeDocument/2006/relationships/image" Target="../media/image67.jpe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BB932-19BE-4D84-9FB5-F82EE911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8" y="2809889"/>
            <a:ext cx="5405784" cy="1841869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Luc Int Panis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400" dirty="0"/>
              <a:t>Is urban cycling healthy or not?</a:t>
            </a:r>
            <a:br>
              <a:rPr lang="en-US" sz="2000" dirty="0"/>
            </a:br>
            <a:endParaRPr lang="en-BE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81F6D-81FA-44B5-BE15-E3C9ADE8D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82556"/>
            <a:ext cx="5405784" cy="1068736"/>
          </a:xfrm>
        </p:spPr>
        <p:txBody>
          <a:bodyPr/>
          <a:lstStyle/>
          <a:p>
            <a:pPr algn="ctr"/>
            <a:r>
              <a:rPr lang="nl-NL" cap="all" dirty="0"/>
              <a:t>NO2NOGRAZIE</a:t>
            </a:r>
          </a:p>
          <a:p>
            <a:pPr algn="ctr"/>
            <a:r>
              <a:rPr lang="nl-NL" cap="all" dirty="0"/>
              <a:t>24 </a:t>
            </a:r>
            <a:r>
              <a:rPr lang="nl-NL" cap="all" dirty="0" err="1"/>
              <a:t>February</a:t>
            </a:r>
            <a:r>
              <a:rPr lang="nl-NL" cap="all" dirty="0"/>
              <a:t> 2020</a:t>
            </a:r>
          </a:p>
          <a:p>
            <a:endParaRPr lang="en-BE" dirty="0"/>
          </a:p>
          <a:p>
            <a:pPr algn="ctr"/>
            <a:r>
              <a:rPr lang="it-IT" dirty="0"/>
              <a:t>Cittadina per l’aria</a:t>
            </a:r>
          </a:p>
          <a:p>
            <a:pPr algn="ctr"/>
            <a:r>
              <a:rPr lang="it-IT" cap="all" dirty="0"/>
              <a:t>Milano</a:t>
            </a:r>
            <a:endParaRPr lang="nl-NL" cap="al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EDB002-349D-49F4-AC7B-FE7E994B55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7EDE7-D210-4ED0-904D-A46328611AB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BE1F17-E642-4A69-96DC-7261FB63DFC3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AF349-0C68-4122-8B88-EE7F736611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23ED8-DBF6-494A-80A6-A7150805C38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7E61FF3-3D94-49E6-A64E-42318424B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b="2188"/>
          <a:stretch>
            <a:fillRect/>
          </a:stretch>
        </p:blipFill>
        <p:spPr bwMode="auto">
          <a:xfrm>
            <a:off x="1331587" y="-1"/>
            <a:ext cx="663655" cy="49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laeremam\Desktop\Presentatie\MOB-blok-EN.png">
            <a:extLst>
              <a:ext uri="{FF2B5EF4-FFF2-40B4-BE49-F238E27FC236}">
                <a16:creationId xmlns:a16="http://schemas.microsoft.com/office/drawing/2014/main" id="{FB3FE077-5682-41E0-A107-23C8DD89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28" y="49118"/>
            <a:ext cx="1177955" cy="3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elotarier.be/assets/files/london_air_pollution_bike.jpg">
            <a:extLst>
              <a:ext uri="{FF2B5EF4-FFF2-40B4-BE49-F238E27FC236}">
                <a16:creationId xmlns:a16="http://schemas.microsoft.com/office/drawing/2014/main" id="{B7F5720B-3C47-4830-829E-74226B69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56" y="2809888"/>
            <a:ext cx="3121871" cy="23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736D4D-DA58-4F7B-9150-33D5EBE7C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242" y="-3145"/>
            <a:ext cx="5368021" cy="28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0175B0-AEF7-40EE-9855-44969A8B8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0" y="887192"/>
            <a:ext cx="5677089" cy="4150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37EB31-E95D-45ED-B53B-F518C2B0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</p:spPr>
        <p:txBody>
          <a:bodyPr/>
          <a:lstStyle/>
          <a:p>
            <a:r>
              <a:rPr lang="en-US" dirty="0"/>
              <a:t>Air pollution causes cardiovascular effects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6EE35-A1A3-4C0E-AD4D-FB69EDD1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4D95C-58DF-4CBC-93E0-2E905AC8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9D9E-41CA-48C0-A097-7D4C116B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315C6E-48B9-49DE-906B-054DEE56A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706" y="1916622"/>
            <a:ext cx="6482384" cy="3177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5DD8ED-E103-42A9-8721-73E577F5E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54" y="981599"/>
            <a:ext cx="8004946" cy="4161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F5798F-3678-4414-A387-82A1629A7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" y="4637858"/>
            <a:ext cx="869505" cy="4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F3610-097A-4C1A-BEC6-33565A58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pollution increases blood pressure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190-DD18-4B27-8C92-F1BFAD11D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DB688-EDE2-4A11-A5DC-745B779A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3353D-F087-47B2-85CF-3E3038DD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A5EBEEB-EF1F-4EE0-A091-1E01F414CF7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1231291"/>
            <a:ext cx="6626225" cy="345598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34AB72-A917-420B-8844-088687D59AA6}"/>
              </a:ext>
            </a:extLst>
          </p:cNvPr>
          <p:cNvSpPr/>
          <p:nvPr/>
        </p:nvSpPr>
        <p:spPr>
          <a:xfrm>
            <a:off x="1251285" y="4655985"/>
            <a:ext cx="7859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https://www.researchgate.net/publication/273384658_Blood_Pressure_and_Same-Day_Exposure_to_Air_Pollution_at_School_Associations_with_Nano-Sized_to_Coarse_PM_in_Children</a:t>
            </a:r>
            <a:endParaRPr lang="en-BE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8DF7DA-8B7D-4FB8-912E-8FA06BCE3C8C}"/>
              </a:ext>
            </a:extLst>
          </p:cNvPr>
          <p:cNvGrpSpPr/>
          <p:nvPr/>
        </p:nvGrpSpPr>
        <p:grpSpPr>
          <a:xfrm>
            <a:off x="2096713" y="1074473"/>
            <a:ext cx="2347155" cy="2123015"/>
            <a:chOff x="2096713" y="1074473"/>
            <a:chExt cx="2347155" cy="21230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567BC5D-54F0-4887-935E-DBB99B8AC8C4}"/>
                </a:ext>
              </a:extLst>
            </p:cNvPr>
            <p:cNvSpPr/>
            <p:nvPr/>
          </p:nvSpPr>
          <p:spPr>
            <a:xfrm>
              <a:off x="2096713" y="1298797"/>
              <a:ext cx="704729" cy="18986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DFAD36C-185C-4491-BE02-D0483A6EB5B2}"/>
                </a:ext>
              </a:extLst>
            </p:cNvPr>
            <p:cNvCxnSpPr/>
            <p:nvPr/>
          </p:nvCxnSpPr>
          <p:spPr>
            <a:xfrm flipH="1">
              <a:off x="2591771" y="1214346"/>
              <a:ext cx="209671" cy="1689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E14500-D8D8-4928-9BEC-DFD8F8C32A26}"/>
                </a:ext>
              </a:extLst>
            </p:cNvPr>
            <p:cNvSpPr txBox="1"/>
            <p:nvPr/>
          </p:nvSpPr>
          <p:spPr>
            <a:xfrm>
              <a:off x="2801442" y="1074473"/>
              <a:ext cx="1642426" cy="64633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Black Carbon from transport</a:t>
              </a:r>
              <a:endParaRPr lang="en-BE" dirty="0"/>
            </a:p>
          </p:txBody>
        </p:sp>
      </p:grpSp>
    </p:spTree>
    <p:extLst>
      <p:ext uri="{BB962C8B-B14F-4D97-AF65-F5344CB8AC3E}">
        <p14:creationId xmlns:p14="http://schemas.microsoft.com/office/powerpoint/2010/main" val="15427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31800" y="587300"/>
            <a:ext cx="8552508" cy="364243"/>
          </a:xfrm>
        </p:spPr>
        <p:txBody>
          <a:bodyPr/>
          <a:lstStyle/>
          <a:p>
            <a:r>
              <a:rPr lang="nl-BE" altLang="nl-BE" dirty="0"/>
              <a:t>Start </a:t>
            </a:r>
            <a:r>
              <a:rPr lang="nl-BE" altLang="nl-BE" dirty="0" err="1"/>
              <a:t>to</a:t>
            </a:r>
            <a:r>
              <a:rPr lang="nl-BE" altLang="nl-BE" dirty="0"/>
              <a:t> Run experiment</a:t>
            </a:r>
          </a:p>
        </p:txBody>
      </p:sp>
      <p:sp>
        <p:nvSpPr>
          <p:cNvPr id="80900" name="Tijdelijke aanduiding voor inhoud 4"/>
          <p:cNvSpPr>
            <a:spLocks noGrp="1"/>
          </p:cNvSpPr>
          <p:nvPr>
            <p:ph idx="4294967295"/>
          </p:nvPr>
        </p:nvSpPr>
        <p:spPr>
          <a:xfrm>
            <a:off x="431800" y="1239261"/>
            <a:ext cx="6481763" cy="3592504"/>
          </a:xfrm>
        </p:spPr>
        <p:txBody>
          <a:bodyPr/>
          <a:lstStyle/>
          <a:p>
            <a:pPr lvl="1"/>
            <a:r>
              <a:rPr lang="fr-BE" altLang="nl-BE" sz="2000" dirty="0" err="1">
                <a:latin typeface="+mn-lt"/>
              </a:rPr>
              <a:t>Effects</a:t>
            </a:r>
            <a:r>
              <a:rPr lang="fr-BE" altLang="nl-BE" sz="2000" dirty="0">
                <a:latin typeface="+mn-lt"/>
              </a:rPr>
              <a:t> of </a:t>
            </a:r>
            <a:r>
              <a:rPr lang="fr-BE" altLang="nl-BE" sz="2000" dirty="0" err="1">
                <a:latin typeface="+mn-lt"/>
              </a:rPr>
              <a:t>aërobic</a:t>
            </a:r>
            <a:r>
              <a:rPr lang="fr-BE" altLang="nl-BE" sz="2000" dirty="0">
                <a:latin typeface="+mn-lt"/>
              </a:rPr>
              <a:t> training</a:t>
            </a:r>
            <a:br>
              <a:rPr lang="fr-BE" altLang="nl-BE" sz="2000" dirty="0">
                <a:latin typeface="+mn-lt"/>
              </a:rPr>
            </a:br>
            <a:r>
              <a:rPr lang="fr-BE" altLang="nl-BE" sz="2000" dirty="0" err="1">
                <a:latin typeface="+mn-lt"/>
              </a:rPr>
              <a:t>urban</a:t>
            </a:r>
            <a:r>
              <a:rPr lang="fr-BE" altLang="nl-BE" sz="2000" dirty="0">
                <a:latin typeface="+mn-lt"/>
              </a:rPr>
              <a:t> &lt;&gt; rural</a:t>
            </a:r>
          </a:p>
          <a:p>
            <a:pPr lvl="1">
              <a:buFont typeface="Arial" pitchFamily="34" charset="0"/>
              <a:buNone/>
            </a:pPr>
            <a:endParaRPr lang="fr-BE" altLang="nl-BE" sz="2400" dirty="0">
              <a:latin typeface="+mn-lt"/>
            </a:endParaRPr>
          </a:p>
          <a:p>
            <a:pPr lvl="1"/>
            <a:r>
              <a:rPr lang="nl-BE" altLang="nl-BE" sz="2000" dirty="0" err="1">
                <a:latin typeface="+mn-lt"/>
              </a:rPr>
              <a:t>Healthy</a:t>
            </a:r>
            <a:r>
              <a:rPr lang="nl-BE" altLang="nl-BE" sz="2000" dirty="0">
                <a:latin typeface="+mn-lt"/>
              </a:rPr>
              <a:t> </a:t>
            </a:r>
            <a:r>
              <a:rPr lang="nl-BE" altLang="nl-BE" sz="2000" dirty="0" err="1">
                <a:latin typeface="+mn-lt"/>
              </a:rPr>
              <a:t>inactive</a:t>
            </a:r>
            <a:r>
              <a:rPr lang="nl-BE" altLang="nl-BE" sz="2000" dirty="0">
                <a:latin typeface="+mn-lt"/>
              </a:rPr>
              <a:t> </a:t>
            </a:r>
            <a:r>
              <a:rPr lang="nl-BE" altLang="nl-BE" sz="2000" dirty="0" err="1">
                <a:latin typeface="+mn-lt"/>
              </a:rPr>
              <a:t>voluntueers</a:t>
            </a:r>
            <a:endParaRPr lang="nl-BE" altLang="nl-BE" sz="2000" dirty="0">
              <a:latin typeface="+mn-lt"/>
            </a:endParaRPr>
          </a:p>
          <a:p>
            <a:pPr lvl="1"/>
            <a:r>
              <a:rPr lang="nl-BE" altLang="nl-BE" sz="2000" dirty="0">
                <a:latin typeface="+mn-lt"/>
              </a:rPr>
              <a:t>12 weeks </a:t>
            </a:r>
            <a:r>
              <a:rPr lang="nl-BE" altLang="nl-BE" sz="2000" b="1" dirty="0">
                <a:latin typeface="+mn-lt"/>
              </a:rPr>
              <a:t>Start-2-Run</a:t>
            </a:r>
            <a:br>
              <a:rPr lang="nl-BE" altLang="nl-BE" sz="2000" dirty="0">
                <a:latin typeface="+mn-lt"/>
              </a:rPr>
            </a:br>
            <a:r>
              <a:rPr lang="nl-BE" altLang="nl-BE" sz="2000" dirty="0">
                <a:latin typeface="+mn-lt"/>
              </a:rPr>
              <a:t>3 </a:t>
            </a:r>
            <a:r>
              <a:rPr lang="nl-BE" altLang="nl-BE" sz="2000" dirty="0" err="1">
                <a:latin typeface="+mn-lt"/>
              </a:rPr>
              <a:t>sessions</a:t>
            </a:r>
            <a:r>
              <a:rPr lang="nl-BE" altLang="nl-BE" sz="2000" dirty="0">
                <a:latin typeface="+mn-lt"/>
              </a:rPr>
              <a:t>/week</a:t>
            </a:r>
          </a:p>
          <a:p>
            <a:pPr lvl="1"/>
            <a:r>
              <a:rPr lang="nl-BE" altLang="nl-BE" sz="2000" dirty="0">
                <a:latin typeface="+mn-lt"/>
              </a:rPr>
              <a:t>UFP- contrast (VUB Brussels – VITO Mol) </a:t>
            </a:r>
          </a:p>
          <a:p>
            <a:pPr lvl="1"/>
            <a:r>
              <a:rPr lang="nl-BE" altLang="nl-BE" sz="2000" dirty="0" err="1">
                <a:latin typeface="+mn-lt"/>
              </a:rPr>
              <a:t>Biological</a:t>
            </a:r>
            <a:r>
              <a:rPr lang="nl-BE" altLang="nl-BE" sz="2000" dirty="0">
                <a:latin typeface="+mn-lt"/>
              </a:rPr>
              <a:t> </a:t>
            </a:r>
            <a:r>
              <a:rPr lang="nl-BE" altLang="nl-BE" sz="2000" dirty="0" err="1">
                <a:latin typeface="+mn-lt"/>
              </a:rPr>
              <a:t>effects</a:t>
            </a:r>
            <a:r>
              <a:rPr lang="nl-BE" altLang="nl-BE" sz="2000" dirty="0">
                <a:latin typeface="+mn-lt"/>
              </a:rPr>
              <a:t> </a:t>
            </a:r>
            <a:r>
              <a:rPr lang="nl-BE" altLang="nl-BE" sz="2000" dirty="0" err="1">
                <a:latin typeface="+mn-lt"/>
              </a:rPr>
              <a:t>before</a:t>
            </a:r>
            <a:r>
              <a:rPr lang="nl-BE" altLang="nl-BE" sz="2000" dirty="0">
                <a:latin typeface="+mn-lt"/>
              </a:rPr>
              <a:t> </a:t>
            </a:r>
            <a:r>
              <a:rPr lang="nl-BE" altLang="nl-BE" sz="2000" dirty="0"/>
              <a:t>&amp;</a:t>
            </a:r>
            <a:r>
              <a:rPr lang="nl-BE" altLang="nl-BE" sz="2000" dirty="0">
                <a:latin typeface="+mn-lt"/>
              </a:rPr>
              <a:t> </a:t>
            </a:r>
            <a:r>
              <a:rPr lang="nl-BE" altLang="nl-BE" sz="2000" dirty="0" err="1"/>
              <a:t>after</a:t>
            </a:r>
            <a:r>
              <a:rPr lang="nl-BE" altLang="nl-BE" sz="2000" dirty="0">
                <a:latin typeface="+mn-lt"/>
              </a:rPr>
              <a:t> </a:t>
            </a:r>
          </a:p>
          <a:p>
            <a:pPr marL="0" lvl="1" indent="0">
              <a:buNone/>
            </a:pPr>
            <a:r>
              <a:rPr lang="nl-BE" altLang="nl-BE" sz="2000" dirty="0"/>
              <a:t> </a:t>
            </a:r>
            <a:r>
              <a:rPr lang="nl-BE" altLang="nl-BE" sz="1800" dirty="0"/>
              <a:t>(</a:t>
            </a:r>
            <a:r>
              <a:rPr lang="fr-BE" altLang="nl-BE" sz="1800" dirty="0"/>
              <a:t>cognition, inflammation &amp; BDNF)</a:t>
            </a:r>
            <a:endParaRPr lang="nl-BE" altLang="nl-BE" sz="1800" dirty="0">
              <a:latin typeface="+mn-lt"/>
            </a:endParaRPr>
          </a:p>
          <a:p>
            <a:pPr lvl="2">
              <a:buFont typeface="Arial" pitchFamily="34" charset="0"/>
              <a:buNone/>
            </a:pPr>
            <a:endParaRPr lang="nl-BE" altLang="nl-BE" sz="2000" dirty="0">
              <a:latin typeface="+mn-lt"/>
            </a:endParaRPr>
          </a:p>
          <a:p>
            <a:pPr lvl="2"/>
            <a:endParaRPr lang="nl-BE" altLang="nl-BE" sz="2000" dirty="0">
              <a:latin typeface="+mn-lt"/>
            </a:endParaRPr>
          </a:p>
        </p:txBody>
      </p:sp>
      <p:pic>
        <p:nvPicPr>
          <p:cNvPr id="808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38" y="1109356"/>
            <a:ext cx="3234670" cy="385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592E5-8478-42C8-8E05-DF23ED988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85"/>
          <a:stretch/>
        </p:blipFill>
        <p:spPr>
          <a:xfrm>
            <a:off x="7481455" y="-13759"/>
            <a:ext cx="166254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02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2"/>
          <p:cNvSpPr>
            <a:spLocks noGrp="1"/>
          </p:cNvSpPr>
          <p:nvPr>
            <p:ph type="title"/>
          </p:nvPr>
        </p:nvSpPr>
        <p:spPr>
          <a:xfrm>
            <a:off x="431800" y="455548"/>
            <a:ext cx="8280400" cy="364243"/>
          </a:xfrm>
        </p:spPr>
        <p:txBody>
          <a:bodyPr/>
          <a:lstStyle/>
          <a:p>
            <a:r>
              <a:rPr lang="nl-BE" altLang="nl-BE" dirty="0" err="1"/>
              <a:t>Biological</a:t>
            </a:r>
            <a:r>
              <a:rPr lang="nl-BE" altLang="nl-BE" dirty="0"/>
              <a:t> </a:t>
            </a:r>
            <a:r>
              <a:rPr lang="nl-BE" altLang="nl-BE" dirty="0" err="1"/>
              <a:t>effects</a:t>
            </a:r>
            <a:r>
              <a:rPr lang="nl-BE" altLang="nl-BE" dirty="0"/>
              <a:t> </a:t>
            </a:r>
            <a:r>
              <a:rPr lang="nl-BE" altLang="nl-BE" dirty="0" err="1"/>
              <a:t>only</a:t>
            </a:r>
            <a:r>
              <a:rPr lang="nl-BE" altLang="nl-BE" dirty="0"/>
              <a:t> in the </a:t>
            </a:r>
            <a:r>
              <a:rPr lang="nl-BE" altLang="nl-BE" dirty="0" err="1"/>
              <a:t>city</a:t>
            </a:r>
            <a:endParaRPr lang="nl-BE" altLang="nl-BE" dirty="0"/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88" y="3734009"/>
            <a:ext cx="967138" cy="1316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68" y="2890197"/>
            <a:ext cx="1472128" cy="168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1166813"/>
            <a:ext cx="1134665" cy="1134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7" y="1383506"/>
            <a:ext cx="1206104" cy="1134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14" y="1638640"/>
            <a:ext cx="1203264" cy="1866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57" y="1141692"/>
            <a:ext cx="1301050" cy="1546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13"/>
          <p:cNvSpPr txBox="1">
            <a:spLocks/>
          </p:cNvSpPr>
          <p:nvPr/>
        </p:nvSpPr>
        <p:spPr bwMode="auto">
          <a:xfrm>
            <a:off x="2601517" y="1059657"/>
            <a:ext cx="2078831" cy="43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r>
              <a:rPr lang="nl-BE" sz="1500" kern="0" dirty="0" err="1"/>
              <a:t>Cognitive</a:t>
            </a:r>
            <a:r>
              <a:rPr lang="nl-BE" sz="1500" kern="0" dirty="0"/>
              <a:t> tests</a:t>
            </a:r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endParaRPr lang="nl-BE" sz="1500" kern="0" dirty="0"/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endParaRPr lang="nl-BE" sz="1500" kern="0" dirty="0"/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endParaRPr lang="nl-BE" sz="1500" kern="0" dirty="0"/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endParaRPr lang="nl-BE" sz="1500" kern="0" dirty="0"/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endParaRPr lang="nl-BE" sz="1500" kern="0" dirty="0"/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endParaRPr lang="nl-BE" sz="1500" kern="0" dirty="0"/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r>
              <a:rPr lang="nl-BE" sz="1500" kern="0" dirty="0"/>
              <a:t>BDNF</a:t>
            </a:r>
          </a:p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r>
              <a:rPr lang="nl-BE" sz="1500" kern="0" dirty="0" err="1"/>
              <a:t>Leucocytes</a:t>
            </a:r>
            <a:endParaRPr lang="nl-BE" sz="1500" kern="0" dirty="0"/>
          </a:p>
        </p:txBody>
      </p:sp>
      <p:sp>
        <p:nvSpPr>
          <p:cNvPr id="17" name="Content Placeholder 13"/>
          <p:cNvSpPr txBox="1">
            <a:spLocks/>
          </p:cNvSpPr>
          <p:nvPr/>
        </p:nvSpPr>
        <p:spPr bwMode="auto">
          <a:xfrm>
            <a:off x="3113485" y="2788444"/>
            <a:ext cx="2268140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endParaRPr lang="nl-BE" sz="1500" kern="0" dirty="0"/>
          </a:p>
        </p:txBody>
      </p:sp>
      <p:sp>
        <p:nvSpPr>
          <p:cNvPr id="12" name="Content Placeholder 13"/>
          <p:cNvSpPr txBox="1">
            <a:spLocks/>
          </p:cNvSpPr>
          <p:nvPr/>
        </p:nvSpPr>
        <p:spPr bwMode="auto">
          <a:xfrm>
            <a:off x="5651898" y="1059656"/>
            <a:ext cx="2268140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/>
            </a:pPr>
            <a:r>
              <a:rPr lang="nl-BE" sz="1500" kern="0" dirty="0" err="1"/>
              <a:t>eNO</a:t>
            </a:r>
            <a:endParaRPr lang="nl-BE" sz="1500" kern="0" dirty="0"/>
          </a:p>
        </p:txBody>
      </p:sp>
      <p:pic>
        <p:nvPicPr>
          <p:cNvPr id="3074" name="Picture 2" descr="Lungs Clipart Black And White, Transparent Cartoons">
            <a:extLst>
              <a:ext uri="{FF2B5EF4-FFF2-40B4-BE49-F238E27FC236}">
                <a16:creationId xmlns:a16="http://schemas.microsoft.com/office/drawing/2014/main" id="{F6F154EF-D1F9-4037-831B-E8154FC2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14" y="2999378"/>
            <a:ext cx="1203264" cy="121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445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90966"/>
            <a:ext cx="8280400" cy="364243"/>
          </a:xfrm>
        </p:spPr>
        <p:txBody>
          <a:bodyPr>
            <a:normAutofit/>
          </a:bodyPr>
          <a:lstStyle/>
          <a:p>
            <a:pPr algn="ctr"/>
            <a:r>
              <a:rPr lang="nl-BE" dirty="0" err="1"/>
              <a:t>Conclusion</a:t>
            </a:r>
            <a:r>
              <a:rPr lang="nl-BE" dirty="0"/>
              <a:t> S2R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28254" y="886690"/>
            <a:ext cx="7301345" cy="791737"/>
          </a:xfrm>
        </p:spPr>
        <p:txBody>
          <a:bodyPr/>
          <a:lstStyle/>
          <a:p>
            <a:endParaRPr lang="nl-BE" sz="1400" dirty="0"/>
          </a:p>
          <a:p>
            <a:endParaRPr lang="nl-BE" sz="1400" dirty="0"/>
          </a:p>
          <a:p>
            <a:endParaRPr lang="nl-BE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22" y="2030375"/>
            <a:ext cx="6685208" cy="1916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0325FC-C0AF-4694-B40F-933CD04CFB52}"/>
              </a:ext>
            </a:extLst>
          </p:cNvPr>
          <p:cNvGrpSpPr/>
          <p:nvPr/>
        </p:nvGrpSpPr>
        <p:grpSpPr>
          <a:xfrm>
            <a:off x="52418" y="1196340"/>
            <a:ext cx="9144000" cy="3348108"/>
            <a:chOff x="6926" y="1196340"/>
            <a:chExt cx="9144000" cy="334810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937" y="2030375"/>
              <a:ext cx="4404085" cy="25140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2C1818-3652-4C8D-9AF5-93CFB2E3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6" y="1196340"/>
              <a:ext cx="9144000" cy="875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22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BE" altLang="nl-BE" sz="1575" dirty="0" err="1"/>
              <a:t>Walking</a:t>
            </a:r>
            <a:r>
              <a:rPr lang="nl-BE" altLang="nl-BE" sz="1575" dirty="0"/>
              <a:t> in Oxford </a:t>
            </a:r>
            <a:r>
              <a:rPr lang="nl-BE" altLang="nl-BE" sz="1575" dirty="0" err="1"/>
              <a:t>street</a:t>
            </a:r>
            <a:r>
              <a:rPr lang="nl-BE" altLang="nl-BE" sz="1575" dirty="0"/>
              <a:t> </a:t>
            </a:r>
            <a:r>
              <a:rPr lang="nl-BE" altLang="nl-BE" sz="1575" i="1" dirty="0" err="1"/>
              <a:t>vs</a:t>
            </a:r>
            <a:r>
              <a:rPr lang="nl-BE" altLang="nl-BE" sz="1575" dirty="0"/>
              <a:t> Hyde park</a:t>
            </a:r>
            <a:endParaRPr lang="en-US" altLang="nl-BE" sz="1575" dirty="0"/>
          </a:p>
        </p:txBody>
      </p:sp>
      <p:graphicFrame>
        <p:nvGraphicFramePr>
          <p:cNvPr id="10243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74675440"/>
              </p:ext>
            </p:extLst>
          </p:nvPr>
        </p:nvGraphicFramePr>
        <p:xfrm>
          <a:off x="678180" y="587300"/>
          <a:ext cx="3378862" cy="4506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Acrobat Document" r:id="rId3" imgW="5400446" imgH="7200900" progId="AcroExch.Document.7">
                  <p:embed/>
                </p:oleObj>
              </mc:Choice>
              <mc:Fallback>
                <p:oleObj name="Acrobat Document" r:id="rId3" imgW="5400446" imgH="7200900" progId="AcroExch.Document.7">
                  <p:embed/>
                  <p:pic>
                    <p:nvPicPr>
                      <p:cNvPr id="1024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034" r="8914" b="46736"/>
                      <a:stretch>
                        <a:fillRect/>
                      </a:stretch>
                    </p:blipFill>
                    <p:spPr bwMode="auto">
                      <a:xfrm>
                        <a:off x="678180" y="587300"/>
                        <a:ext cx="3378862" cy="4506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16901410"/>
              </p:ext>
            </p:extLst>
          </p:nvPr>
        </p:nvGraphicFramePr>
        <p:xfrm>
          <a:off x="4141084" y="1126772"/>
          <a:ext cx="4535849" cy="3503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Acrobat Document" r:id="rId5" imgW="7543800" imgH="5829300" progId="AcroExch.Document.7">
                  <p:embed/>
                </p:oleObj>
              </mc:Choice>
              <mc:Fallback>
                <p:oleObj name="Acrobat Document" r:id="rId5" imgW="7543800" imgH="5829300" progId="AcroExch.Document.7">
                  <p:embed/>
                  <p:pic>
                    <p:nvPicPr>
                      <p:cNvPr id="1024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89" t="10214" r="41637" b="46657"/>
                      <a:stretch>
                        <a:fillRect/>
                      </a:stretch>
                    </p:blipFill>
                    <p:spPr bwMode="auto">
                      <a:xfrm>
                        <a:off x="4141084" y="1126772"/>
                        <a:ext cx="4535849" cy="3503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81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5328047" y="4839891"/>
            <a:ext cx="25384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nl-BE" altLang="nl-BE" sz="800" dirty="0" err="1">
                <a:latin typeface="Times" pitchFamily="18" charset="0"/>
              </a:rPr>
              <a:t>McCreanor</a:t>
            </a:r>
            <a:r>
              <a:rPr lang="nl-BE" altLang="nl-BE" sz="800" dirty="0">
                <a:latin typeface="Times" pitchFamily="18" charset="0"/>
              </a:rPr>
              <a:t> et al. New </a:t>
            </a:r>
            <a:r>
              <a:rPr lang="nl-BE" altLang="nl-BE" sz="800" dirty="0" err="1">
                <a:latin typeface="Times" pitchFamily="18" charset="0"/>
              </a:rPr>
              <a:t>Engl</a:t>
            </a:r>
            <a:r>
              <a:rPr lang="nl-BE" altLang="nl-BE" sz="800" dirty="0">
                <a:latin typeface="Times" pitchFamily="18" charset="0"/>
              </a:rPr>
              <a:t> J </a:t>
            </a:r>
            <a:r>
              <a:rPr lang="nl-BE" altLang="nl-BE" sz="800" dirty="0" err="1">
                <a:latin typeface="Times" pitchFamily="18" charset="0"/>
              </a:rPr>
              <a:t>Med</a:t>
            </a:r>
            <a:r>
              <a:rPr lang="nl-BE" altLang="nl-BE" sz="800" dirty="0">
                <a:latin typeface="Times" pitchFamily="18" charset="0"/>
              </a:rPr>
              <a:t>. 2007</a:t>
            </a:r>
            <a:endParaRPr lang="en-US" altLang="nl-BE" sz="800" dirty="0">
              <a:latin typeface="Times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43000" y="1"/>
            <a:ext cx="6858000" cy="73580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nl-BE" sz="135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         </a:t>
            </a:r>
            <a:br>
              <a:rPr lang="nl-BE" sz="135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nl-BE" sz="24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900DCF-A5B9-4A96-9A47-0F9FEC5ED1FF}"/>
              </a:ext>
            </a:extLst>
          </p:cNvPr>
          <p:cNvSpPr txBox="1">
            <a:spLocks/>
          </p:cNvSpPr>
          <p:nvPr/>
        </p:nvSpPr>
        <p:spPr>
          <a:xfrm>
            <a:off x="431800" y="390966"/>
            <a:ext cx="8280400" cy="364243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08000" tIns="43200" rIns="108000" bIns="432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/>
              <a:t>Astmatics </a:t>
            </a:r>
            <a:r>
              <a:rPr lang="nl-NL" dirty="0" err="1"/>
              <a:t>walking</a:t>
            </a:r>
            <a:r>
              <a:rPr lang="nl-NL" dirty="0"/>
              <a:t> in London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A5143C-FA46-49C9-8EE1-B7975090C83E}"/>
              </a:ext>
            </a:extLst>
          </p:cNvPr>
          <p:cNvSpPr/>
          <p:nvPr/>
        </p:nvSpPr>
        <p:spPr>
          <a:xfrm>
            <a:off x="4141084" y="1126772"/>
            <a:ext cx="75640" cy="28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9" name="Picture 2" descr="Lungs Clipart Black And White, Transparent Cartoons">
            <a:extLst>
              <a:ext uri="{FF2B5EF4-FFF2-40B4-BE49-F238E27FC236}">
                <a16:creationId xmlns:a16="http://schemas.microsoft.com/office/drawing/2014/main" id="{9D2318B2-A314-4767-93C8-FF801A631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778" y="4297741"/>
            <a:ext cx="864394" cy="8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70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9982" y="695874"/>
            <a:ext cx="3652838" cy="451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33" y="764288"/>
            <a:ext cx="3704009" cy="43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8"/>
          <p:cNvSpPr>
            <a:spLocks noChangeArrowheads="1"/>
          </p:cNvSpPr>
          <p:nvPr/>
        </p:nvSpPr>
        <p:spPr bwMode="auto">
          <a:xfrm>
            <a:off x="1143000" y="0"/>
            <a:ext cx="6858000" cy="62746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90" y="68415"/>
            <a:ext cx="8815363" cy="627459"/>
          </a:xfrm>
        </p:spPr>
        <p:txBody>
          <a:bodyPr>
            <a:noAutofit/>
          </a:bodyPr>
          <a:lstStyle/>
          <a:p>
            <a:pPr algn="ctr"/>
            <a:r>
              <a:rPr lang="nl-BE" dirty="0"/>
              <a:t>1892</a:t>
            </a:r>
            <a:br>
              <a:rPr lang="nl-BE" dirty="0"/>
            </a:br>
            <a:r>
              <a:rPr lang="nl-BE" dirty="0"/>
              <a:t>Bicycle </a:t>
            </a:r>
            <a:r>
              <a:rPr lang="nl-BE" dirty="0" err="1"/>
              <a:t>accidents</a:t>
            </a:r>
            <a:r>
              <a:rPr lang="nl-BE" dirty="0"/>
              <a:t>: A big risk (in most </a:t>
            </a:r>
            <a:r>
              <a:rPr lang="nl-BE" dirty="0" err="1"/>
              <a:t>cities</a:t>
            </a:r>
            <a:r>
              <a:rPr lang="nl-B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882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el 1"/>
          <p:cNvSpPr>
            <a:spLocks noGrp="1"/>
          </p:cNvSpPr>
          <p:nvPr>
            <p:ph type="title"/>
          </p:nvPr>
        </p:nvSpPr>
        <p:spPr>
          <a:xfrm>
            <a:off x="1413272" y="945356"/>
            <a:ext cx="6490097" cy="485775"/>
          </a:xfrm>
        </p:spPr>
        <p:txBody>
          <a:bodyPr>
            <a:normAutofit fontScale="90000"/>
          </a:bodyPr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Overall health impact of a mode shift to active modes always positive</a:t>
            </a:r>
            <a:endParaRPr lang="de-DE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94235" y="1620442"/>
            <a:ext cx="6192440" cy="2869406"/>
          </a:xfrm>
          <a:noFill/>
        </p:spPr>
      </p:pic>
      <p:cxnSp>
        <p:nvCxnSpPr>
          <p:cNvPr id="17" name="Gerade Verbindung mit Pfeil 16"/>
          <p:cNvCxnSpPr>
            <a:cxnSpLocks noChangeShapeType="1"/>
          </p:cNvCxnSpPr>
          <p:nvPr/>
        </p:nvCxnSpPr>
        <p:spPr bwMode="auto">
          <a:xfrm>
            <a:off x="1315641" y="2490788"/>
            <a:ext cx="6371034" cy="1191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2534" name="Text Box 2256"/>
          <p:cNvSpPr txBox="1">
            <a:spLocks noChangeArrowheads="1"/>
          </p:cNvSpPr>
          <p:nvPr/>
        </p:nvSpPr>
        <p:spPr bwMode="auto">
          <a:xfrm>
            <a:off x="2312432" y="4913547"/>
            <a:ext cx="5651897" cy="11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0" rIns="54000" bIns="0">
            <a:prstTxWarp prst="textNoShape">
              <a:avLst/>
            </a:prstTxWarp>
            <a:spAutoFit/>
          </a:bodyPr>
          <a:lstStyle/>
          <a:p>
            <a:r>
              <a:rPr lang="de-AT" sz="750" dirty="0">
                <a:solidFill>
                  <a:srgbClr val="464746"/>
                </a:solidFill>
              </a:rPr>
              <a:t>MUELLER et al. 2015. Health </a:t>
            </a:r>
            <a:r>
              <a:rPr lang="de-AT" sz="750" dirty="0" err="1">
                <a:solidFill>
                  <a:srgbClr val="464746"/>
                </a:solidFill>
              </a:rPr>
              <a:t>impact</a:t>
            </a:r>
            <a:r>
              <a:rPr lang="de-AT" sz="750" dirty="0">
                <a:solidFill>
                  <a:srgbClr val="464746"/>
                </a:solidFill>
              </a:rPr>
              <a:t> </a:t>
            </a:r>
            <a:r>
              <a:rPr lang="de-AT" sz="750" dirty="0" err="1">
                <a:solidFill>
                  <a:srgbClr val="464746"/>
                </a:solidFill>
              </a:rPr>
              <a:t>assessment</a:t>
            </a:r>
            <a:r>
              <a:rPr lang="de-AT" sz="750" dirty="0">
                <a:solidFill>
                  <a:srgbClr val="464746"/>
                </a:solidFill>
              </a:rPr>
              <a:t> </a:t>
            </a:r>
            <a:r>
              <a:rPr lang="de-AT" sz="750" dirty="0" err="1">
                <a:solidFill>
                  <a:srgbClr val="464746"/>
                </a:solidFill>
              </a:rPr>
              <a:t>of</a:t>
            </a:r>
            <a:r>
              <a:rPr lang="de-AT" sz="750" dirty="0">
                <a:solidFill>
                  <a:srgbClr val="464746"/>
                </a:solidFill>
              </a:rPr>
              <a:t> </a:t>
            </a:r>
            <a:r>
              <a:rPr lang="de-AT" sz="750" dirty="0" err="1">
                <a:solidFill>
                  <a:srgbClr val="464746"/>
                </a:solidFill>
              </a:rPr>
              <a:t>active</a:t>
            </a:r>
            <a:r>
              <a:rPr lang="de-AT" sz="750" dirty="0">
                <a:solidFill>
                  <a:srgbClr val="464746"/>
                </a:solidFill>
              </a:rPr>
              <a:t> </a:t>
            </a:r>
            <a:r>
              <a:rPr lang="de-AT" sz="750" dirty="0" err="1">
                <a:solidFill>
                  <a:srgbClr val="464746"/>
                </a:solidFill>
              </a:rPr>
              <a:t>transportation</a:t>
            </a:r>
            <a:r>
              <a:rPr lang="de-AT" sz="750" dirty="0">
                <a:solidFill>
                  <a:srgbClr val="464746"/>
                </a:solidFill>
              </a:rPr>
              <a:t>: A </a:t>
            </a:r>
            <a:r>
              <a:rPr lang="de-AT" sz="750" dirty="0" err="1">
                <a:solidFill>
                  <a:srgbClr val="464746"/>
                </a:solidFill>
              </a:rPr>
              <a:t>systematic</a:t>
            </a:r>
            <a:r>
              <a:rPr lang="de-AT" sz="750" dirty="0">
                <a:solidFill>
                  <a:srgbClr val="464746"/>
                </a:solidFill>
              </a:rPr>
              <a:t> review. </a:t>
            </a:r>
            <a:r>
              <a:rPr lang="de-AT" sz="750" i="1" dirty="0" err="1">
                <a:solidFill>
                  <a:srgbClr val="464746"/>
                </a:solidFill>
              </a:rPr>
              <a:t>Prev</a:t>
            </a:r>
            <a:r>
              <a:rPr lang="de-AT" sz="750" i="1" dirty="0">
                <a:solidFill>
                  <a:srgbClr val="464746"/>
                </a:solidFill>
              </a:rPr>
              <a:t> </a:t>
            </a:r>
            <a:r>
              <a:rPr lang="de-AT" sz="750" i="1" dirty="0" err="1">
                <a:solidFill>
                  <a:srgbClr val="464746"/>
                </a:solidFill>
              </a:rPr>
              <a:t>Med</a:t>
            </a:r>
            <a:r>
              <a:rPr lang="de-AT" sz="750" i="1" dirty="0">
                <a:solidFill>
                  <a:srgbClr val="464746"/>
                </a:solidFill>
              </a:rPr>
              <a:t>,</a:t>
            </a:r>
            <a:r>
              <a:rPr lang="de-AT" sz="750" dirty="0">
                <a:solidFill>
                  <a:srgbClr val="464746"/>
                </a:solidFill>
              </a:rPr>
              <a:t> 76</a:t>
            </a:r>
            <a:r>
              <a:rPr lang="de-AT" sz="750" b="1" dirty="0">
                <a:solidFill>
                  <a:srgbClr val="464746"/>
                </a:solidFill>
              </a:rPr>
              <a:t>,</a:t>
            </a:r>
            <a:r>
              <a:rPr lang="de-AT" sz="750" dirty="0">
                <a:solidFill>
                  <a:srgbClr val="464746"/>
                </a:solidFill>
              </a:rPr>
              <a:t> 103-14.</a:t>
            </a:r>
            <a:endParaRPr lang="en-US" sz="750" dirty="0">
              <a:solidFill>
                <a:srgbClr val="464746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6341269" y="1620441"/>
            <a:ext cx="823913" cy="2702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AT" sz="1350"/>
          </a:p>
        </p:txBody>
      </p:sp>
      <p:sp>
        <p:nvSpPr>
          <p:cNvPr id="4" name="Abgerundetes Rechteck 3"/>
          <p:cNvSpPr/>
          <p:nvPr/>
        </p:nvSpPr>
        <p:spPr>
          <a:xfrm>
            <a:off x="1413272" y="1557338"/>
            <a:ext cx="4927997" cy="93464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AT" sz="1350"/>
          </a:p>
        </p:txBody>
      </p:sp>
    </p:spTree>
    <p:extLst>
      <p:ext uri="{BB962C8B-B14F-4D97-AF65-F5344CB8AC3E}">
        <p14:creationId xmlns:p14="http://schemas.microsoft.com/office/powerpoint/2010/main" val="33312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24" y="700426"/>
            <a:ext cx="672995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3658" y="4804882"/>
            <a:ext cx="59946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" dirty="0">
                <a:hlinkClick r:id="rId3"/>
              </a:rPr>
              <a:t>https://www.researchgate.net/publication/281612872_Health_impact_model_for_modal_shift_from_car_use_to_cycling_or_walking_in_Flanders_Application_to_two_bicycle_highways</a:t>
            </a:r>
            <a:r>
              <a:rPr lang="nl-BE" sz="6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FAE45E-D858-4D77-AD0A-83A52856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470460"/>
            <a:ext cx="8280400" cy="364243"/>
          </a:xfrm>
        </p:spPr>
        <p:txBody>
          <a:bodyPr/>
          <a:lstStyle/>
          <a:p>
            <a:pPr algn="ctr"/>
            <a:r>
              <a:rPr lang="en-US" dirty="0"/>
              <a:t>Cost-benefit ratio 2-14  !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4833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0630-CC06-468C-99DD-83B67C4B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Mueller et al 2018 (Preventive medicine): Figure </a:t>
            </a:r>
            <a:r>
              <a:rPr lang="en-US" dirty="0" err="1"/>
              <a:t>Maelle</a:t>
            </a:r>
            <a:r>
              <a:rPr lang="en-US" dirty="0"/>
              <a:t> Salmon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08256-68C7-4B62-BAA8-13F1DE6B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FDD29-5FDB-420B-B381-573BE802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E64D6-F43D-4816-ACD9-80D3F0C6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AutoShape 2" descr="https://ton.twitter.com/1.1/ton/data/dm/951837354700009478/951837237364379648/rH2Ryj1H.jpg">
            <a:extLst>
              <a:ext uri="{FF2B5EF4-FFF2-40B4-BE49-F238E27FC236}">
                <a16:creationId xmlns:a16="http://schemas.microsoft.com/office/drawing/2014/main" id="{6F732365-54C8-44D8-90CD-5C83CE2A6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F682ED9D-9C6B-4A04-8677-46D1FD02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b="2188"/>
          <a:stretch>
            <a:fillRect/>
          </a:stretch>
        </p:blipFill>
        <p:spPr bwMode="auto">
          <a:xfrm>
            <a:off x="639712" y="41094"/>
            <a:ext cx="663655" cy="49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41190D-35B0-4D57-A327-B265A50EE8FA}"/>
              </a:ext>
            </a:extLst>
          </p:cNvPr>
          <p:cNvSpPr txBox="1"/>
          <p:nvPr/>
        </p:nvSpPr>
        <p:spPr>
          <a:xfrm rot="16200000">
            <a:off x="638053" y="2348559"/>
            <a:ext cx="2259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%  Cyclists</a:t>
            </a:r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17DA9-9F6E-4582-887E-238D9FF7D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957" y="1048944"/>
            <a:ext cx="5987878" cy="3755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561A986-F8B4-40CF-9F55-CA5D33138009}"/>
              </a:ext>
            </a:extLst>
          </p:cNvPr>
          <p:cNvGrpSpPr/>
          <p:nvPr/>
        </p:nvGrpSpPr>
        <p:grpSpPr>
          <a:xfrm>
            <a:off x="1125164" y="4133320"/>
            <a:ext cx="1358836" cy="788060"/>
            <a:chOff x="1125164" y="4133320"/>
            <a:chExt cx="1358836" cy="7880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320EE9-522D-496D-B10C-E052ABADC975}"/>
                </a:ext>
              </a:extLst>
            </p:cNvPr>
            <p:cNvSpPr txBox="1"/>
            <p:nvPr/>
          </p:nvSpPr>
          <p:spPr>
            <a:xfrm>
              <a:off x="1125164" y="4552048"/>
              <a:ext cx="965614" cy="36933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Roma</a:t>
              </a:r>
              <a:endParaRPr lang="en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8DB0C2-A005-4538-96C2-B391460665CB}"/>
                </a:ext>
              </a:extLst>
            </p:cNvPr>
            <p:cNvCxnSpPr/>
            <p:nvPr/>
          </p:nvCxnSpPr>
          <p:spPr>
            <a:xfrm flipV="1">
              <a:off x="1857600" y="4133320"/>
              <a:ext cx="626400" cy="41872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38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4" y="1057275"/>
            <a:ext cx="4582715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28448794" indent="-2810589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altLang="de-DE" sz="900">
                <a:solidFill>
                  <a:srgbClr val="22497C"/>
                </a:solidFill>
              </a:rPr>
              <a:t>| </a:t>
            </a:r>
            <a:fld id="{430507AA-8B9C-4ECA-82E1-A63C634FE434}" type="slidenum">
              <a:rPr lang="en-US" altLang="de-DE" sz="900">
                <a:solidFill>
                  <a:srgbClr val="22497C"/>
                </a:solidFill>
              </a:rPr>
              <a:pPr eaLnBrk="1" hangingPunct="1"/>
              <a:t>2</a:t>
            </a:fld>
            <a:endParaRPr lang="en-US" altLang="de-DE" sz="900">
              <a:solidFill>
                <a:srgbClr val="22497C"/>
              </a:solidFill>
            </a:endParaRPr>
          </a:p>
        </p:txBody>
      </p:sp>
      <p:sp>
        <p:nvSpPr>
          <p:cNvPr id="30724" name="Rectangle 18"/>
          <p:cNvSpPr>
            <a:spLocks noChangeArrowheads="1"/>
          </p:cNvSpPr>
          <p:nvPr/>
        </p:nvSpPr>
        <p:spPr bwMode="auto">
          <a:xfrm>
            <a:off x="1413272" y="1938338"/>
            <a:ext cx="24705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US" altLang="de-DE" sz="1200">
                <a:solidFill>
                  <a:srgbClr val="22497C"/>
                </a:solidFill>
              </a:rPr>
              <a:t>Vienna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de-DE" sz="1200">
                <a:solidFill>
                  <a:srgbClr val="22497C"/>
                </a:solidFill>
              </a:rPr>
              <a:t>Zurich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de-DE" sz="1200">
                <a:solidFill>
                  <a:srgbClr val="22497C"/>
                </a:solidFill>
              </a:rPr>
              <a:t>Antwerp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de-DE" sz="1200">
                <a:solidFill>
                  <a:srgbClr val="22497C"/>
                </a:solidFill>
              </a:rPr>
              <a:t>Barcelona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de-DE" sz="1200">
                <a:solidFill>
                  <a:srgbClr val="22497C"/>
                </a:solidFill>
              </a:rPr>
              <a:t>Oerebro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de-DE" sz="1200">
                <a:solidFill>
                  <a:srgbClr val="22497C"/>
                </a:solidFill>
              </a:rPr>
              <a:t>Rome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de-DE" sz="1200">
                <a:solidFill>
                  <a:srgbClr val="22497C"/>
                </a:solidFill>
              </a:rPr>
              <a:t>London </a:t>
            </a:r>
            <a:br>
              <a:rPr lang="en-US" altLang="de-DE" sz="1200">
                <a:solidFill>
                  <a:srgbClr val="22497C"/>
                </a:solidFill>
              </a:rPr>
            </a:br>
            <a:r>
              <a:rPr lang="en-US" altLang="de-DE" sz="1200">
                <a:solidFill>
                  <a:srgbClr val="22497C"/>
                </a:solidFill>
              </a:rPr>
              <a:t>(Borough of Newham)</a:t>
            </a:r>
            <a:endParaRPr lang="de-DE" altLang="de-DE" sz="1200">
              <a:solidFill>
                <a:srgbClr val="22497C"/>
              </a:solidFill>
            </a:endParaRP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1413272" y="945357"/>
            <a:ext cx="4904184" cy="77033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en-GB" altLang="de-DE" dirty="0">
                <a:ea typeface="ＭＳ Ｐゴシック" pitchFamily="-107" charset="-128"/>
              </a:rPr>
              <a:t>Seven European Case Study Cities (CSC)</a:t>
            </a:r>
            <a:br>
              <a:rPr lang="en-GB" altLang="de-DE" dirty="0">
                <a:ea typeface="ＭＳ Ｐゴシック" pitchFamily="-107" charset="-128"/>
              </a:rPr>
            </a:br>
            <a:r>
              <a:rPr lang="en-GB" altLang="de-DE" dirty="0">
                <a:ea typeface="ＭＳ Ｐゴシック" pitchFamily="-107" charset="-128"/>
              </a:rPr>
              <a:t>Modal Split </a:t>
            </a:r>
            <a:endParaRPr lang="en-US" altLang="de-DE" dirty="0">
              <a:ea typeface="ＭＳ Ｐゴシック" pitchFamily="-107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031BB4-709B-42AF-95CB-0979C21E0F46}"/>
              </a:ext>
            </a:extLst>
          </p:cNvPr>
          <p:cNvSpPr txBox="1"/>
          <p:nvPr/>
        </p:nvSpPr>
        <p:spPr>
          <a:xfrm>
            <a:off x="478048" y="4254366"/>
            <a:ext cx="2257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@EUPASTA</a:t>
            </a:r>
          </a:p>
          <a:p>
            <a:r>
              <a:rPr lang="en-US" sz="1200" dirty="0">
                <a:solidFill>
                  <a:srgbClr val="00B0F0"/>
                </a:solidFill>
              </a:rPr>
              <a:t>@</a:t>
            </a:r>
            <a:r>
              <a:rPr lang="en-US" sz="1200" dirty="0" err="1">
                <a:solidFill>
                  <a:srgbClr val="00B0F0"/>
                </a:solidFill>
              </a:rPr>
              <a:t>PASTA_Antwerpen</a:t>
            </a:r>
            <a:endParaRPr lang="en-BE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58203" y="944165"/>
            <a:ext cx="6074569" cy="523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de-DE" sz="1500" dirty="0">
                <a:ea typeface="ＭＳ Ｐゴシック" pitchFamily="-107" charset="-128"/>
              </a:rPr>
              <a:t>Information and contact: </a:t>
            </a:r>
            <a:br>
              <a:rPr lang="en-GB" altLang="de-DE" sz="1500" dirty="0">
                <a:ea typeface="ＭＳ Ｐゴシック" pitchFamily="-107" charset="-128"/>
              </a:rPr>
            </a:br>
            <a:br>
              <a:rPr lang="en-GB" altLang="de-DE" sz="1500" dirty="0">
                <a:ea typeface="ＭＳ Ｐゴシック" pitchFamily="-107" charset="-128"/>
              </a:rPr>
            </a:br>
            <a:br>
              <a:rPr lang="en-GB" altLang="de-DE" sz="1500" dirty="0">
                <a:ea typeface="ＭＳ Ｐゴシック" pitchFamily="-107" charset="-128"/>
              </a:rPr>
            </a:br>
            <a:br>
              <a:rPr lang="en-GB" altLang="de-DE" sz="1500" dirty="0">
                <a:ea typeface="ＭＳ Ｐゴシック" pitchFamily="-107" charset="-128"/>
              </a:rPr>
            </a:br>
            <a:br>
              <a:rPr lang="en-GB" altLang="de-DE" sz="1500" dirty="0">
                <a:ea typeface="ＭＳ Ｐゴシック" pitchFamily="-107" charset="-128"/>
              </a:rPr>
            </a:br>
            <a:br>
              <a:rPr lang="en-GB" altLang="de-DE" sz="1500" dirty="0">
                <a:ea typeface="ＭＳ Ｐゴシック" pitchFamily="-107" charset="-128"/>
              </a:rPr>
            </a:br>
            <a:br>
              <a:rPr lang="en-GB" altLang="de-DE" sz="1500" dirty="0">
                <a:ea typeface="ＭＳ Ｐゴシック" pitchFamily="-107" charset="-128"/>
              </a:rPr>
            </a:br>
            <a:br>
              <a:rPr lang="en-GB" altLang="de-DE" sz="1500" dirty="0">
                <a:ea typeface="ＭＳ Ｐゴシック" pitchFamily="-107" charset="-128"/>
              </a:rPr>
            </a:br>
            <a:br>
              <a:rPr lang="de-DE" altLang="de-DE" sz="1500" dirty="0">
                <a:ea typeface="ＭＳ Ｐゴシック" pitchFamily="-107" charset="-128"/>
              </a:rPr>
            </a:br>
            <a:r>
              <a:rPr lang="en-GB" altLang="de-DE" sz="1500" dirty="0">
                <a:ea typeface="ＭＳ Ｐゴシック" pitchFamily="-107" charset="-128"/>
              </a:rPr>
              <a:t> </a:t>
            </a:r>
            <a:endParaRPr lang="en-US" altLang="de-DE" sz="1500" dirty="0">
              <a:ea typeface="ＭＳ Ｐゴシック" pitchFamily="-107" charset="-128"/>
            </a:endParaRP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 rot="-8100000">
            <a:off x="755896" y="1671232"/>
            <a:ext cx="297656" cy="241697"/>
          </a:xfrm>
          <a:prstGeom prst="rightArrow">
            <a:avLst>
              <a:gd name="adj1" fmla="val 21148"/>
              <a:gd name="adj2" fmla="val 92302"/>
            </a:avLst>
          </a:prstGeom>
          <a:solidFill>
            <a:schemeClr val="bg1"/>
          </a:solidFill>
          <a:ln w="9525">
            <a:solidFill>
              <a:srgbClr val="5F5F5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 sz="1350">
              <a:solidFill>
                <a:schemeClr val="lt1"/>
              </a:solidFill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3870167" y="1350168"/>
            <a:ext cx="746522" cy="504825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rgbClr val="87888A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 sz="1350">
              <a:solidFill>
                <a:schemeClr val="lt1"/>
              </a:solidFill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58203" y="1352930"/>
            <a:ext cx="763191" cy="504825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87888A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 sz="1350">
              <a:solidFill>
                <a:schemeClr val="lt1"/>
              </a:solidFill>
            </a:endParaRPr>
          </a:p>
        </p:txBody>
      </p:sp>
      <p:sp>
        <p:nvSpPr>
          <p:cNvPr id="57353" name="TextBox 12"/>
          <p:cNvSpPr txBox="1">
            <a:spLocks noChangeArrowheads="1"/>
          </p:cNvSpPr>
          <p:nvPr/>
        </p:nvSpPr>
        <p:spPr bwMode="auto">
          <a:xfrm>
            <a:off x="4697651" y="1448989"/>
            <a:ext cx="2081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de-DE" altLang="de-DE" sz="1500" dirty="0">
                <a:solidFill>
                  <a:schemeClr val="accent1"/>
                </a:solidFill>
              </a:rPr>
              <a:t>Twitter: </a:t>
            </a:r>
          </a:p>
          <a:p>
            <a:pPr eaLnBrk="1" hangingPunct="1"/>
            <a:r>
              <a:rPr lang="de-DE" altLang="de-DE" sz="1500" dirty="0">
                <a:solidFill>
                  <a:schemeClr val="accent1"/>
                </a:solidFill>
              </a:rPr>
              <a:t>@EUPASTA</a:t>
            </a:r>
          </a:p>
          <a:p>
            <a:pPr eaLnBrk="1" hangingPunct="1"/>
            <a:r>
              <a:rPr lang="de-DE" altLang="de-DE" sz="1500" dirty="0">
                <a:solidFill>
                  <a:schemeClr val="accent1"/>
                </a:solidFill>
              </a:rPr>
              <a:t>@</a:t>
            </a:r>
            <a:r>
              <a:rPr lang="de-DE" altLang="de-DE" sz="1500" dirty="0" err="1">
                <a:solidFill>
                  <a:schemeClr val="accent1"/>
                </a:solidFill>
              </a:rPr>
              <a:t>PASTA_Antwerpen</a:t>
            </a:r>
            <a:endParaRPr lang="de-DE" altLang="de-DE" sz="1500" dirty="0">
              <a:solidFill>
                <a:schemeClr val="accent1"/>
              </a:solidFill>
            </a:endParaRPr>
          </a:p>
          <a:p>
            <a:pPr eaLnBrk="1" hangingPunct="1"/>
            <a:r>
              <a:rPr lang="de-DE" altLang="de-DE" sz="1500" dirty="0">
                <a:solidFill>
                  <a:schemeClr val="accent1"/>
                </a:solidFill>
              </a:rPr>
              <a:t>@</a:t>
            </a:r>
            <a:r>
              <a:rPr lang="de-DE" altLang="de-DE" sz="1500" dirty="0" err="1">
                <a:solidFill>
                  <a:schemeClr val="accent1"/>
                </a:solidFill>
              </a:rPr>
              <a:t>LucIntPanis</a:t>
            </a:r>
            <a:endParaRPr lang="de-DE" altLang="de-DE" sz="1500" dirty="0">
              <a:solidFill>
                <a:schemeClr val="accent1"/>
              </a:solidFill>
            </a:endParaRPr>
          </a:p>
          <a:p>
            <a:pPr eaLnBrk="1" hangingPunct="1"/>
            <a:endParaRPr lang="de-DE" altLang="de-DE" sz="1500" dirty="0">
              <a:solidFill>
                <a:schemeClr val="accent1"/>
              </a:solidFill>
            </a:endParaRPr>
          </a:p>
          <a:p>
            <a:pPr eaLnBrk="1" hangingPunct="1"/>
            <a:r>
              <a:rPr lang="de-DE" altLang="de-DE" sz="1500" dirty="0">
                <a:solidFill>
                  <a:schemeClr val="accent1"/>
                </a:solidFill>
              </a:rPr>
              <a:t>Francesco Iacorossi</a:t>
            </a:r>
          </a:p>
          <a:p>
            <a:pPr eaLnBrk="1" hangingPunct="1"/>
            <a:r>
              <a:rPr lang="de-DE" altLang="de-DE" sz="1500" dirty="0">
                <a:solidFill>
                  <a:schemeClr val="accent1"/>
                </a:solidFill>
              </a:rPr>
              <a:t>@</a:t>
            </a:r>
            <a:r>
              <a:rPr lang="de-DE" altLang="de-DE" sz="1500" dirty="0" err="1">
                <a:solidFill>
                  <a:schemeClr val="accent1"/>
                </a:solidFill>
              </a:rPr>
              <a:t>francis_rojo</a:t>
            </a:r>
            <a:endParaRPr lang="de-DE" altLang="de-DE" sz="1500" dirty="0">
              <a:solidFill>
                <a:schemeClr val="accent1"/>
              </a:solidFill>
            </a:endParaRPr>
          </a:p>
          <a:p>
            <a:pPr eaLnBrk="1" hangingPunct="1"/>
            <a:endParaRPr lang="de-DE" altLang="de-DE" sz="1500" dirty="0">
              <a:solidFill>
                <a:schemeClr val="accent1"/>
              </a:solidFill>
            </a:endParaRPr>
          </a:p>
          <a:p>
            <a:endParaRPr lang="en-US" dirty="0"/>
          </a:p>
          <a:p>
            <a:br>
              <a:rPr lang="en-US" sz="1600" dirty="0"/>
            </a:br>
            <a:endParaRPr lang="de-DE" altLang="de-DE" sz="1500" dirty="0">
              <a:solidFill>
                <a:schemeClr val="accent1"/>
              </a:solidFill>
            </a:endParaRPr>
          </a:p>
        </p:txBody>
      </p:sp>
      <p:sp>
        <p:nvSpPr>
          <p:cNvPr id="57355" name="TextBox 14"/>
          <p:cNvSpPr txBox="1">
            <a:spLocks noChangeArrowheads="1"/>
          </p:cNvSpPr>
          <p:nvPr/>
        </p:nvSpPr>
        <p:spPr bwMode="auto">
          <a:xfrm>
            <a:off x="942389" y="1575195"/>
            <a:ext cx="42124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GB" altLang="de-DE" sz="1500" dirty="0">
                <a:solidFill>
                  <a:schemeClr val="accent1"/>
                </a:solidFill>
              </a:rPr>
              <a:t>E-mail: </a:t>
            </a:r>
            <a:r>
              <a:rPr lang="en-GB" altLang="de-DE" sz="1500" dirty="0">
                <a:solidFill>
                  <a:schemeClr val="accent1"/>
                </a:solidFill>
                <a:hlinkClick r:id="rId5"/>
              </a:rPr>
              <a:t>luc.intpanis@vito.be</a:t>
            </a:r>
            <a:endParaRPr lang="en-GB" altLang="de-DE" sz="1500" dirty="0">
              <a:solidFill>
                <a:schemeClr val="accent1"/>
              </a:solidFill>
            </a:endParaRPr>
          </a:p>
          <a:p>
            <a:pPr eaLnBrk="1" hangingPunct="1"/>
            <a:r>
              <a:rPr lang="en-GB" altLang="de-DE" sz="1500" dirty="0">
                <a:solidFill>
                  <a:schemeClr val="accent1"/>
                </a:solidFill>
              </a:rPr>
              <a:t>            </a:t>
            </a:r>
            <a:r>
              <a:rPr lang="en-GB" altLang="de-DE" sz="1500" dirty="0">
                <a:solidFill>
                  <a:schemeClr val="accent1"/>
                </a:solidFill>
                <a:hlinkClick r:id="rId6"/>
              </a:rPr>
              <a:t>luc.intpanis@uhasselt.be</a:t>
            </a:r>
            <a:r>
              <a:rPr lang="en-GB" altLang="de-DE" sz="15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402AF-013C-4AB8-ACB7-D2D930E26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6719" y="3159151"/>
            <a:ext cx="5371131" cy="1300656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F14B6BD6-44FD-4E99-A744-405BC3B04D48}"/>
              </a:ext>
            </a:extLst>
          </p:cNvPr>
          <p:cNvSpPr txBox="1">
            <a:spLocks noChangeArrowheads="1"/>
          </p:cNvSpPr>
          <p:nvPr/>
        </p:nvSpPr>
        <p:spPr>
          <a:xfrm>
            <a:off x="2002076" y="270271"/>
            <a:ext cx="4776788" cy="5405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180000" bIns="7200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i="0" kern="1200" cap="none" baseline="0">
                <a:solidFill>
                  <a:srgbClr val="22497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nl-BE" sz="2800" dirty="0" err="1"/>
              <a:t>grazie</a:t>
            </a:r>
            <a:r>
              <a:rPr lang="en-US" altLang="nl-BE" sz="2800" dirty="0"/>
              <a:t> per </a:t>
            </a:r>
            <a:r>
              <a:rPr lang="en-US" altLang="nl-BE" sz="2800" dirty="0" err="1"/>
              <a:t>l'attenzione</a:t>
            </a:r>
            <a:endParaRPr lang="en-US" altLang="nl-BE" sz="2800" dirty="0"/>
          </a:p>
        </p:txBody>
      </p:sp>
      <p:pic>
        <p:nvPicPr>
          <p:cNvPr id="15" name="Grafik 9">
            <a:extLst>
              <a:ext uri="{FF2B5EF4-FFF2-40B4-BE49-F238E27FC236}">
                <a16:creationId xmlns:a16="http://schemas.microsoft.com/office/drawing/2014/main" id="{E2F32B68-4076-4D51-968D-136895522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3" t="749" r="1062" b="436"/>
          <a:stretch/>
        </p:blipFill>
        <p:spPr>
          <a:xfrm>
            <a:off x="7296693" y="100251"/>
            <a:ext cx="1847307" cy="2606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2C496-75CA-48F0-89D4-B70AFC5737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5683" y="2607469"/>
            <a:ext cx="835489" cy="4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7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322548" y="665689"/>
            <a:ext cx="6489812" cy="419007"/>
          </a:xfrm>
        </p:spPr>
        <p:txBody>
          <a:bodyPr/>
          <a:lstStyle/>
          <a:p>
            <a:pPr>
              <a:lnSpc>
                <a:spcPct val="135000"/>
              </a:lnSpc>
            </a:pPr>
            <a:r>
              <a:rPr lang="nl-BE" dirty="0"/>
              <a:t>People are </a:t>
            </a:r>
            <a:r>
              <a:rPr lang="nl-BE" dirty="0" err="1"/>
              <a:t>not</a:t>
            </a:r>
            <a:r>
              <a:rPr lang="nl-BE" dirty="0"/>
              <a:t> (</a:t>
            </a:r>
            <a:r>
              <a:rPr lang="nl-BE" dirty="0" err="1"/>
              <a:t>physcialy</a:t>
            </a:r>
            <a:r>
              <a:rPr lang="nl-BE" dirty="0"/>
              <a:t>) </a:t>
            </a:r>
            <a:r>
              <a:rPr lang="nl-BE" dirty="0" err="1"/>
              <a:t>active</a:t>
            </a:r>
            <a:r>
              <a:rPr lang="nl-BE" dirty="0"/>
              <a:t> </a:t>
            </a:r>
            <a:r>
              <a:rPr lang="nl-BE" dirty="0" err="1"/>
              <a:t>enough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6"/>
          <a:stretch/>
        </p:blipFill>
        <p:spPr>
          <a:xfrm flipH="1">
            <a:off x="1331641" y="1923303"/>
            <a:ext cx="1924484" cy="1674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4" b="29512"/>
          <a:stretch/>
        </p:blipFill>
        <p:spPr>
          <a:xfrm flipH="1">
            <a:off x="3076142" y="1923303"/>
            <a:ext cx="666036" cy="38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20330"/>
          <a:stretch/>
        </p:blipFill>
        <p:spPr>
          <a:xfrm>
            <a:off x="3186799" y="2737716"/>
            <a:ext cx="444722" cy="329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14640" r="15529" b="31112"/>
          <a:stretch/>
        </p:blipFill>
        <p:spPr>
          <a:xfrm>
            <a:off x="3136128" y="2304084"/>
            <a:ext cx="546064" cy="429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3"/>
          <a:stretch/>
        </p:blipFill>
        <p:spPr>
          <a:xfrm>
            <a:off x="3114324" y="3113525"/>
            <a:ext cx="557405" cy="4751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5916" y="2019490"/>
            <a:ext cx="1485565" cy="8771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25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2778" y="2850925"/>
            <a:ext cx="1351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PREMATURE DEATHS</a:t>
            </a: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5166066" y="2059758"/>
          <a:ext cx="1728192" cy="149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82730" y="2041271"/>
            <a:ext cx="1112231" cy="923330"/>
          </a:xfrm>
          <a:prstGeom prst="rect">
            <a:avLst/>
          </a:prstGeom>
          <a:noFill/>
          <a:effectLst>
            <a:glow rad="546100">
              <a:schemeClr val="bg2">
                <a:alpha val="0"/>
              </a:schemeClr>
            </a:glo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nl-BE" sz="13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 INACTIVE ADULTS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412701" y="2572932"/>
            <a:ext cx="328532" cy="106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27538" y="1653648"/>
            <a:ext cx="8289203" cy="2268252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A7AE3D0-65A7-4E72-9602-41BA2E3F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Sedentary behavior kills</a:t>
            </a:r>
            <a:endParaRPr lang="en-B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9D4619-AF36-4475-AFD6-A1571CF44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5324" y="2304084"/>
            <a:ext cx="190175" cy="1728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0DDE30-EA64-448D-B912-05FE71937F1B}"/>
              </a:ext>
            </a:extLst>
          </p:cNvPr>
          <p:cNvSpPr txBox="1"/>
          <p:nvPr/>
        </p:nvSpPr>
        <p:spPr>
          <a:xfrm>
            <a:off x="6682730" y="2059072"/>
            <a:ext cx="135184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30%</a:t>
            </a:r>
          </a:p>
          <a:p>
            <a:r>
              <a:rPr lang="en-US" sz="1200" dirty="0"/>
              <a:t>Inactive Adults</a:t>
            </a:r>
          </a:p>
          <a:p>
            <a:endParaRPr lang="en-US" sz="1200" dirty="0"/>
          </a:p>
          <a:p>
            <a:endParaRPr lang="en-BE" sz="1200" dirty="0"/>
          </a:p>
        </p:txBody>
      </p:sp>
    </p:spTree>
    <p:extLst>
      <p:ext uri="{BB962C8B-B14F-4D97-AF65-F5344CB8AC3E}">
        <p14:creationId xmlns:p14="http://schemas.microsoft.com/office/powerpoint/2010/main" val="51784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1110791" y="665689"/>
            <a:ext cx="7128433" cy="382656"/>
          </a:xfrm>
          <a:prstGeom prst="rect">
            <a:avLst/>
          </a:prstGeom>
          <a:ln w="19050">
            <a:noFill/>
          </a:ln>
        </p:spPr>
        <p:txBody>
          <a:bodyPr vert="horz" wrap="square" lIns="81000" tIns="54000" rIns="81000" bIns="54000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000" b="1" i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7313" indent="-87313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90488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92075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363" indent="-90488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5000"/>
              </a:lnSpc>
            </a:pPr>
            <a:r>
              <a:rPr lang="nl-BE" sz="1500" dirty="0"/>
              <a:t>Active </a:t>
            </a:r>
            <a:r>
              <a:rPr lang="nl-BE" sz="1500" dirty="0" err="1"/>
              <a:t>mobility</a:t>
            </a:r>
            <a:r>
              <a:rPr lang="nl-BE" sz="1500" dirty="0"/>
              <a:t> is a </a:t>
            </a:r>
            <a:r>
              <a:rPr lang="nl-BE" sz="1500" dirty="0" err="1"/>
              <a:t>potential</a:t>
            </a:r>
            <a:r>
              <a:rPr lang="nl-BE" sz="1500" dirty="0"/>
              <a:t> solution </a:t>
            </a:r>
            <a:r>
              <a:rPr lang="nl-BE" sz="1500" dirty="0" err="1"/>
              <a:t>for</a:t>
            </a:r>
            <a:r>
              <a:rPr lang="nl-BE" sz="1500" dirty="0"/>
              <a:t> health &amp; </a:t>
            </a:r>
            <a:r>
              <a:rPr lang="nl-BE" sz="1500" dirty="0" err="1"/>
              <a:t>climate</a:t>
            </a:r>
            <a:r>
              <a:rPr lang="nl-BE" sz="1500" dirty="0"/>
              <a:t> &amp; …</a:t>
            </a:r>
            <a:endParaRPr lang="nl-BE" sz="1500" b="0" dirty="0"/>
          </a:p>
        </p:txBody>
      </p:sp>
      <p:sp>
        <p:nvSpPr>
          <p:cNvPr id="12" name="Rectangle 11"/>
          <p:cNvSpPr/>
          <p:nvPr/>
        </p:nvSpPr>
        <p:spPr>
          <a:xfrm>
            <a:off x="2357754" y="2117148"/>
            <a:ext cx="1566174" cy="70403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125" b="1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4188" y="2777221"/>
            <a:ext cx="1867753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 EUROPEANS </a:t>
            </a:r>
          </a:p>
          <a:p>
            <a:pPr algn="ctr"/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2030 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41685870"/>
              </p:ext>
            </p:extLst>
          </p:nvPr>
        </p:nvGraphicFramePr>
        <p:xfrm>
          <a:off x="3707904" y="2054868"/>
          <a:ext cx="1728192" cy="149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64799" y="2026800"/>
            <a:ext cx="1478039" cy="715581"/>
          </a:xfrm>
          <a:prstGeom prst="rect">
            <a:avLst/>
          </a:prstGeom>
          <a:noFill/>
          <a:effectLst>
            <a:glow rad="546100">
              <a:schemeClr val="bg2">
                <a:alpha val="0"/>
              </a:schemeClr>
            </a:glo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nl-BE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</a:t>
            </a:r>
          </a:p>
          <a:p>
            <a:pPr algn="ctr"/>
            <a:r>
              <a:rPr lang="nl-BE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TRIPS &lt;5 km</a:t>
            </a:r>
          </a:p>
          <a:p>
            <a:pPr algn="ctr"/>
            <a:r>
              <a:rPr lang="nl-BE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CAR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45546" y="2568042"/>
            <a:ext cx="328532" cy="1068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A3457A-D99A-447F-A30D-8683EEA1FA59}"/>
              </a:ext>
            </a:extLst>
          </p:cNvPr>
          <p:cNvCxnSpPr>
            <a:cxnSpLocks/>
          </p:cNvCxnSpPr>
          <p:nvPr/>
        </p:nvCxnSpPr>
        <p:spPr>
          <a:xfrm flipV="1">
            <a:off x="946235" y="762986"/>
            <a:ext cx="164556" cy="18806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97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322548" y="665689"/>
            <a:ext cx="6489812" cy="419007"/>
          </a:xfrm>
        </p:spPr>
        <p:txBody>
          <a:bodyPr/>
          <a:lstStyle/>
          <a:p>
            <a:pPr>
              <a:lnSpc>
                <a:spcPct val="135000"/>
              </a:lnSpc>
            </a:pPr>
            <a:r>
              <a:rPr lang="nl-BE" dirty="0"/>
              <a:t>Do the benefits of </a:t>
            </a:r>
            <a:r>
              <a:rPr lang="nl-BE" dirty="0" err="1"/>
              <a:t>active</a:t>
            </a:r>
            <a:r>
              <a:rPr lang="nl-BE" dirty="0"/>
              <a:t> </a:t>
            </a:r>
            <a:r>
              <a:rPr lang="nl-BE" dirty="0" err="1"/>
              <a:t>mobility</a:t>
            </a:r>
            <a:r>
              <a:rPr lang="nl-BE" dirty="0"/>
              <a:t> </a:t>
            </a:r>
            <a:r>
              <a:rPr lang="nl-BE" dirty="0" err="1"/>
              <a:t>outweigh</a:t>
            </a:r>
            <a:r>
              <a:rPr lang="nl-BE" dirty="0"/>
              <a:t> the </a:t>
            </a:r>
            <a:r>
              <a:rPr lang="nl-BE" dirty="0" err="1"/>
              <a:t>risks</a:t>
            </a:r>
            <a:r>
              <a:rPr lang="nl-BE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0"/>
          <a:stretch/>
        </p:blipFill>
        <p:spPr>
          <a:xfrm>
            <a:off x="2172893" y="2513401"/>
            <a:ext cx="1561614" cy="1246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3" b="22502"/>
          <a:stretch/>
        </p:blipFill>
        <p:spPr>
          <a:xfrm>
            <a:off x="2457497" y="1909573"/>
            <a:ext cx="1146290" cy="748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4"/>
          <a:stretch/>
        </p:blipFill>
        <p:spPr>
          <a:xfrm>
            <a:off x="1412249" y="2927350"/>
            <a:ext cx="908513" cy="785372"/>
          </a:xfrm>
          <a:prstGeom prst="rect">
            <a:avLst/>
          </a:prstGeom>
        </p:spPr>
      </p:pic>
      <p:pic>
        <p:nvPicPr>
          <p:cNvPr id="1026" name="Picture 2" descr="C:\Users\laeremam\Desktop\Presentatie\icons\noun_Air Pollution_38376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4707" r="10716" b="18689"/>
          <a:stretch/>
        </p:blipFill>
        <p:spPr bwMode="auto">
          <a:xfrm>
            <a:off x="1304238" y="1527426"/>
            <a:ext cx="1518944" cy="14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86246" y="3543859"/>
            <a:ext cx="1404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µg/m³ PM</a:t>
            </a:r>
            <a:r>
              <a:rPr lang="nl-BE" sz="12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45886" y="2127502"/>
            <a:ext cx="1485565" cy="8771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25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12748" y="2958937"/>
            <a:ext cx="1351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PREMATURE DEATHS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133027903"/>
              </p:ext>
            </p:extLst>
          </p:nvPr>
        </p:nvGraphicFramePr>
        <p:xfrm>
          <a:off x="4872571" y="1933399"/>
          <a:ext cx="3063796" cy="2016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87030" y="3374435"/>
            <a:ext cx="681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</a:t>
            </a:r>
          </a:p>
          <a:p>
            <a:r>
              <a:rPr lang="nl-BE" sz="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4251" y="2029722"/>
            <a:ext cx="1620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MONTHS LOST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7B2823A-A0F0-4627-BB78-7A21047C3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Burning less fuels in cities has important co-benefits for health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3197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1BB1B8-0B9A-4007-8FC1-8868E1BA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Cycling makes you thinner  (1-4 kg)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02B2B-9727-4EDF-A460-7DBFD5EA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6BB74-D026-4A7E-B458-A355EA66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D35F8-EB72-46F0-93E8-053B9E3A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60B66-E866-44B8-B749-B50816A1D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02" y="1032216"/>
            <a:ext cx="4883981" cy="2286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04A8F-69A5-4269-A5B5-81A7013C5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583" y="0"/>
            <a:ext cx="4145399" cy="51435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681C470-C909-43FB-A2C4-CCD811C4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b="2188"/>
          <a:stretch>
            <a:fillRect/>
          </a:stretch>
        </p:blipFill>
        <p:spPr bwMode="auto">
          <a:xfrm>
            <a:off x="639712" y="41094"/>
            <a:ext cx="663655" cy="49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64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FACF-2C8A-4B0D-95DE-86C07D2E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</p:spPr>
        <p:txBody>
          <a:bodyPr/>
          <a:lstStyle/>
          <a:p>
            <a:r>
              <a:rPr lang="en-US" dirty="0"/>
              <a:t>Cycling is good for mental health 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30967-5427-4E14-B171-253B8509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21/02/2020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9CEBD-4EB4-4910-8F36-2E64999A9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6398-0A49-4540-87A7-D28FC9CC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88CE0-1594-4562-B532-1586FD028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0" y="1120701"/>
            <a:ext cx="5525185" cy="2464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A83745-0E9E-48C3-8952-6097CE96B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96" y="-1"/>
            <a:ext cx="3226904" cy="5217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829D48-2683-4C90-88E0-5A7C82E3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6150"/>
            <a:ext cx="5169600" cy="90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F85B8B-D236-47DD-9F97-38134D81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608" y="3577907"/>
            <a:ext cx="2764592" cy="150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F5B8E-ECF0-4C7F-8DA7-BE77C1EB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59" y="1616478"/>
            <a:ext cx="3427732" cy="25717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77962"/>
            <a:ext cx="5562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78BB0-2A66-4F4A-B865-7C9DE927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8" y="2004236"/>
            <a:ext cx="3556747" cy="320107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92" y="825260"/>
            <a:ext cx="5616624" cy="36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4286" r="48215" b="25716"/>
          <a:stretch>
            <a:fillRect/>
          </a:stretch>
        </p:blipFill>
        <p:spPr bwMode="auto">
          <a:xfrm>
            <a:off x="0" y="0"/>
            <a:ext cx="377983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13571" r="56047" b="41087"/>
          <a:stretch>
            <a:fillRect/>
          </a:stretch>
        </p:blipFill>
        <p:spPr bwMode="auto">
          <a:xfrm>
            <a:off x="1" y="2733675"/>
            <a:ext cx="2843213" cy="25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24" y="22637"/>
            <a:ext cx="1762125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06" y="764433"/>
            <a:ext cx="4544373" cy="28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977628"/>
            <a:ext cx="58483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4" y="3651648"/>
            <a:ext cx="7666037" cy="14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458AC-8174-4EC1-986B-2E8CD6158A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6329" y="1538179"/>
            <a:ext cx="5016062" cy="29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6"/>
          <p:cNvSpPr>
            <a:spLocks noChangeArrowheads="1"/>
          </p:cNvSpPr>
          <p:nvPr/>
        </p:nvSpPr>
        <p:spPr bwMode="auto">
          <a:xfrm>
            <a:off x="6462712" y="2950369"/>
            <a:ext cx="1025129" cy="21550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BE" altLang="nl-BE" sz="1350"/>
          </a:p>
        </p:txBody>
      </p:sp>
      <p:sp>
        <p:nvSpPr>
          <p:cNvPr id="20483" name="Oval 7"/>
          <p:cNvSpPr>
            <a:spLocks noChangeArrowheads="1"/>
          </p:cNvSpPr>
          <p:nvPr/>
        </p:nvSpPr>
        <p:spPr bwMode="auto">
          <a:xfrm>
            <a:off x="6462712" y="3651647"/>
            <a:ext cx="1025129" cy="3238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BE" altLang="nl-BE" sz="135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39A6F6-8633-4C65-BF5E-EA6238BB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for Myocardial infarction</a:t>
            </a:r>
            <a:endParaRPr lang="en-BE" dirty="0"/>
          </a:p>
        </p:txBody>
      </p:sp>
      <p:graphicFrame>
        <p:nvGraphicFramePr>
          <p:cNvPr id="20485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16317998"/>
              </p:ext>
            </p:extLst>
          </p:nvPr>
        </p:nvGraphicFramePr>
        <p:xfrm>
          <a:off x="3437255" y="1034058"/>
          <a:ext cx="543242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Bitmap Image" r:id="rId3" imgW="8933333" imgH="6657143" progId="PBrush">
                  <p:embed/>
                </p:oleObj>
              </mc:Choice>
              <mc:Fallback>
                <p:oleObj name="Bitmap Image" r:id="rId3" imgW="8933333" imgH="6657143" progId="PBrush">
                  <p:embed/>
                  <p:pic>
                    <p:nvPicPr>
                      <p:cNvPr id="2048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7255" y="1034058"/>
                        <a:ext cx="5432425" cy="404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1382713"/>
          <a:ext cx="3294063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Bitmap Image" r:id="rId5" imgW="11238095" imgH="4600000" progId="PBrush">
                  <p:embed/>
                </p:oleObj>
              </mc:Choice>
              <mc:Fallback>
                <p:oleObj name="Bitmap Image" r:id="rId5" imgW="11238095" imgH="4600000" progId="PBrush">
                  <p:embed/>
                  <p:pic>
                    <p:nvPicPr>
                      <p:cNvPr id="204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82713"/>
                        <a:ext cx="3294063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Oval 8"/>
          <p:cNvSpPr>
            <a:spLocks noChangeArrowheads="1"/>
          </p:cNvSpPr>
          <p:nvPr/>
        </p:nvSpPr>
        <p:spPr bwMode="auto">
          <a:xfrm>
            <a:off x="6153467" y="3300413"/>
            <a:ext cx="2160985" cy="216694"/>
          </a:xfrm>
          <a:prstGeom prst="ellips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BE" altLang="nl-BE" sz="1350"/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6111867" y="4205584"/>
            <a:ext cx="2159794" cy="215504"/>
          </a:xfrm>
          <a:prstGeom prst="ellips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BE" altLang="nl-BE" sz="1350"/>
          </a:p>
        </p:txBody>
      </p:sp>
      <p:sp>
        <p:nvSpPr>
          <p:cNvPr id="2" name="AutoShape 45" descr="Afbeeldingsresultaat voor ecg">
            <a:extLst>
              <a:ext uri="{FF2B5EF4-FFF2-40B4-BE49-F238E27FC236}">
                <a16:creationId xmlns:a16="http://schemas.microsoft.com/office/drawing/2014/main" id="{2860A2FF-29E8-435B-B6FE-24D268AB8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3" name="AutoShape 47" descr="Afbeeldingsresultaat voor ecg">
            <a:extLst>
              <a:ext uri="{FF2B5EF4-FFF2-40B4-BE49-F238E27FC236}">
                <a16:creationId xmlns:a16="http://schemas.microsoft.com/office/drawing/2014/main" id="{68B61359-5E83-41ED-B0C1-5E5CCE7856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5B2A7-AFEB-4B93-8199-C9659424F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" y="4637858"/>
            <a:ext cx="869505" cy="4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7229"/>
      </p:ext>
    </p:extLst>
  </p:cSld>
  <p:clrMapOvr>
    <a:masterClrMapping/>
  </p:clrMapOvr>
</p:sld>
</file>

<file path=ppt/theme/theme1.xml><?xml version="1.0" encoding="utf-8"?>
<a:theme xmlns:a="http://schemas.openxmlformats.org/drawingml/2006/main" name="VITO_2017">
  <a:themeElements>
    <a:clrScheme name="VITO_2017">
      <a:dk1>
        <a:srgbClr val="000000"/>
      </a:dk1>
      <a:lt1>
        <a:srgbClr val="FFFFFF"/>
      </a:lt1>
      <a:dk2>
        <a:srgbClr val="404040"/>
      </a:dk2>
      <a:lt2>
        <a:srgbClr val="FFFFFF"/>
      </a:lt2>
      <a:accent1>
        <a:srgbClr val="34A3DC"/>
      </a:accent1>
      <a:accent2>
        <a:srgbClr val="F58220"/>
      </a:accent2>
      <a:accent3>
        <a:srgbClr val="67AF3E"/>
      </a:accent3>
      <a:accent4>
        <a:srgbClr val="C55E66"/>
      </a:accent4>
      <a:accent5>
        <a:srgbClr val="E5BB29"/>
      </a:accent5>
      <a:accent6>
        <a:srgbClr val="4693A9"/>
      </a:accent6>
      <a:hlink>
        <a:srgbClr val="0000FF"/>
      </a:hlink>
      <a:folHlink>
        <a:srgbClr val="800080"/>
      </a:folHlink>
    </a:clrScheme>
    <a:fontScheme name="Vit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4214D6DB4041A07327C2DFCF2029" ma:contentTypeVersion="11" ma:contentTypeDescription="Een nieuw document maken." ma:contentTypeScope="" ma:versionID="ed88d1718650b6e5bf8a5da4f115609f">
  <xsd:schema xmlns:xsd="http://www.w3.org/2001/XMLSchema" xmlns:xs="http://www.w3.org/2001/XMLSchema" xmlns:p="http://schemas.microsoft.com/office/2006/metadata/properties" xmlns:ns3="46d2e255-101e-48d0-bbd7-3f37c50f867b" xmlns:ns4="f8cb7012-c4ab-4946-ab09-abd478792e4c" targetNamespace="http://schemas.microsoft.com/office/2006/metadata/properties" ma:root="true" ma:fieldsID="e95d163984e61ed1d1b336f008420ccb" ns3:_="" ns4:_="">
    <xsd:import namespace="46d2e255-101e-48d0-bbd7-3f37c50f867b"/>
    <xsd:import namespace="f8cb7012-c4ab-4946-ab09-abd478792e4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2e255-101e-48d0-bbd7-3f37c50f8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b7012-c4ab-4946-ab09-abd478792e4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C1E4AC-7006-47E2-8324-1618BD823F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9C9C54-F502-481C-8574-CDDA77995C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d2e255-101e-48d0-bbd7-3f37c50f867b"/>
    <ds:schemaRef ds:uri="f8cb7012-c4ab-4946-ab09-abd478792e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D9C586-774D-4CB0-9119-80042E190441}">
  <ds:schemaRefs>
    <ds:schemaRef ds:uri="http://purl.org/dc/elements/1.1/"/>
    <ds:schemaRef ds:uri="46d2e255-101e-48d0-bbd7-3f37c50f867b"/>
    <ds:schemaRef ds:uri="http://schemas.openxmlformats.org/package/2006/metadata/core-properties"/>
    <ds:schemaRef ds:uri="http://purl.org/dc/terms/"/>
    <ds:schemaRef ds:uri="f8cb7012-c4ab-4946-ab09-abd478792e4c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1110</TotalTime>
  <Words>553</Words>
  <Application>Microsoft Office PowerPoint</Application>
  <PresentationFormat>On-screen Show (16:9)</PresentationFormat>
  <Paragraphs>133</Paragraphs>
  <Slides>20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Times</vt:lpstr>
      <vt:lpstr>Trebuchet MS</vt:lpstr>
      <vt:lpstr>Verdana</vt:lpstr>
      <vt:lpstr>Wingdings</vt:lpstr>
      <vt:lpstr>VITO_2017</vt:lpstr>
      <vt:lpstr>Bitmap Image</vt:lpstr>
      <vt:lpstr>Acrobat Document</vt:lpstr>
      <vt:lpstr>Luc Int Panis Is urban cycling healthy or not? </vt:lpstr>
      <vt:lpstr>Seven European Case Study Cities (CSC) Modal Split </vt:lpstr>
      <vt:lpstr>Sedentary behavior kills</vt:lpstr>
      <vt:lpstr>PowerPoint Presentation</vt:lpstr>
      <vt:lpstr>Burning less fuels in cities has important co-benefits for health</vt:lpstr>
      <vt:lpstr>Cycling makes you thinner  (1-4 kg)</vt:lpstr>
      <vt:lpstr>Cycling is good for mental health </vt:lpstr>
      <vt:lpstr>PowerPoint Presentation</vt:lpstr>
      <vt:lpstr>Risk for Myocardial infarction</vt:lpstr>
      <vt:lpstr>Air pollution causes cardiovascular effects</vt:lpstr>
      <vt:lpstr>Air pollution increases blood pressure</vt:lpstr>
      <vt:lpstr>Start to Run experiment</vt:lpstr>
      <vt:lpstr>Biological effects only in the city</vt:lpstr>
      <vt:lpstr>Conclusion S2R</vt:lpstr>
      <vt:lpstr>Walking in Oxford street vs Hyde park</vt:lpstr>
      <vt:lpstr>1892 Bicycle accidents: A big risk (in most cities)</vt:lpstr>
      <vt:lpstr>Overall health impact of a mode shift to active modes always positive</vt:lpstr>
      <vt:lpstr>Cost-benefit ratio 2-14  ! </vt:lpstr>
      <vt:lpstr>Mueller et al 2018 (Preventive medicine): Figure Maelle Salmon</vt:lpstr>
      <vt:lpstr>Information and contact: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cycling save the world? Is cycling in Brussels healthy?</dc:title>
  <dc:creator>Int Panis Luc</dc:creator>
  <cp:lastModifiedBy>Int Panis Luc</cp:lastModifiedBy>
  <cp:revision>112</cp:revision>
  <dcterms:created xsi:type="dcterms:W3CDTF">2018-09-10T13:38:24Z</dcterms:created>
  <dcterms:modified xsi:type="dcterms:W3CDTF">2020-02-21T12:46:18Z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0x01010096474214D6DB4041A07327C2DFCF2029</vt:lpwstr>
  </property>
</Properties>
</file>