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  <p:sldMasterId id="2147483713" r:id="rId2"/>
    <p:sldMasterId id="2147483739" r:id="rId3"/>
    <p:sldMasterId id="2147483782" r:id="rId4"/>
  </p:sldMasterIdLst>
  <p:notesMasterIdLst>
    <p:notesMasterId r:id="rId43"/>
  </p:notesMasterIdLst>
  <p:sldIdLst>
    <p:sldId id="256" r:id="rId5"/>
    <p:sldId id="257" r:id="rId6"/>
    <p:sldId id="280" r:id="rId7"/>
    <p:sldId id="323" r:id="rId8"/>
    <p:sldId id="324" r:id="rId9"/>
    <p:sldId id="325" r:id="rId10"/>
    <p:sldId id="326" r:id="rId11"/>
    <p:sldId id="327" r:id="rId12"/>
    <p:sldId id="260" r:id="rId13"/>
    <p:sldId id="339" r:id="rId14"/>
    <p:sldId id="340" r:id="rId15"/>
    <p:sldId id="341" r:id="rId16"/>
    <p:sldId id="342" r:id="rId17"/>
    <p:sldId id="343" r:id="rId18"/>
    <p:sldId id="330" r:id="rId19"/>
    <p:sldId id="293" r:id="rId20"/>
    <p:sldId id="331" r:id="rId21"/>
    <p:sldId id="332" r:id="rId22"/>
    <p:sldId id="334" r:id="rId23"/>
    <p:sldId id="337" r:id="rId24"/>
    <p:sldId id="338" r:id="rId25"/>
    <p:sldId id="335" r:id="rId26"/>
    <p:sldId id="344" r:id="rId27"/>
    <p:sldId id="345" r:id="rId28"/>
    <p:sldId id="346" r:id="rId29"/>
    <p:sldId id="347" r:id="rId30"/>
    <p:sldId id="336" r:id="rId31"/>
    <p:sldId id="348" r:id="rId32"/>
    <p:sldId id="350" r:id="rId33"/>
    <p:sldId id="351" r:id="rId34"/>
    <p:sldId id="333" r:id="rId35"/>
    <p:sldId id="352" r:id="rId36"/>
    <p:sldId id="353" r:id="rId37"/>
    <p:sldId id="354" r:id="rId38"/>
    <p:sldId id="355" r:id="rId39"/>
    <p:sldId id="356" r:id="rId40"/>
    <p:sldId id="359" r:id="rId41"/>
    <p:sldId id="270" r:id="rId42"/>
  </p:sldIdLst>
  <p:sldSz cx="9144000" cy="5145088"/>
  <p:notesSz cx="7315200" cy="96012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02D"/>
    <a:srgbClr val="055068"/>
    <a:srgbClr val="F18C28"/>
    <a:srgbClr val="B1CB31"/>
    <a:srgbClr val="0092AB"/>
    <a:srgbClr val="B31F3B"/>
    <a:srgbClr val="FF0000"/>
    <a:srgbClr val="CD2218"/>
    <a:srgbClr val="FEDE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78" autoAdjust="0"/>
    <p:restoredTop sz="94674" autoAdjust="0"/>
  </p:normalViewPr>
  <p:slideViewPr>
    <p:cSldViewPr snapToGrid="0">
      <p:cViewPr varScale="1">
        <p:scale>
          <a:sx n="142" d="100"/>
          <a:sy n="142" d="100"/>
        </p:scale>
        <p:origin x="87" y="3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360" y="812520"/>
            <a:ext cx="712692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Fai clic per spostare la diapositiva</a:t>
            </a: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it-IT" sz="2000" b="0" strike="noStrike" spc="-1">
                <a:latin typeface="Arial"/>
              </a:rPr>
              <a:t>Fai clic per modificare il formato delle note</a:t>
            </a:r>
          </a:p>
        </p:txBody>
      </p:sp>
      <p:sp>
        <p:nvSpPr>
          <p:cNvPr id="28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it-IT" sz="1400" b="0" strike="noStrike" spc="-1">
                <a:latin typeface="Times New Roman"/>
              </a:rPr>
              <a:t>&lt;intestazione&gt;</a:t>
            </a:r>
          </a:p>
        </p:txBody>
      </p:sp>
      <p:sp>
        <p:nvSpPr>
          <p:cNvPr id="28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it-IT" sz="1400" b="0" strike="noStrike" spc="-1">
                <a:latin typeface="Times New Roman"/>
              </a:rPr>
              <a:t>&lt;data/ora&gt;</a:t>
            </a:r>
          </a:p>
        </p:txBody>
      </p:sp>
      <p:sp>
        <p:nvSpPr>
          <p:cNvPr id="28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it-IT" sz="1400" b="0" strike="noStrike" spc="-1">
                <a:latin typeface="Times New Roman"/>
              </a:rPr>
              <a:t>&lt;piè di pagina&gt;</a:t>
            </a:r>
          </a:p>
        </p:txBody>
      </p:sp>
      <p:sp>
        <p:nvSpPr>
          <p:cNvPr id="28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7A8A60C7-2C7E-4221-9008-3CB8B12EDD9D}" type="slidenum">
              <a:rPr lang="it-IT" sz="1400" b="0" strike="noStrike" spc="-1">
                <a:latin typeface="Times New Roman"/>
              </a:rPr>
              <a:t>‹#›</a:t>
            </a:fld>
            <a:endParaRPr lang="it-IT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endParaRPr lang="it-IT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680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endParaRPr lang="it-IT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926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endParaRPr lang="it-IT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64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endParaRPr lang="it-IT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4869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2779441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3834048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2178966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2423894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2828489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1330676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3888969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endParaRPr lang="it-IT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70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2192538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3400151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3972844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4183384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2716208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29340904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28758002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1857500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667025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284830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endParaRPr lang="it-IT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6050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671568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37120637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11199726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  <p:extLst>
      <p:ext uri="{BB962C8B-B14F-4D97-AF65-F5344CB8AC3E}">
        <p14:creationId xmlns:p14="http://schemas.microsoft.com/office/powerpoint/2010/main" val="1155939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endParaRPr lang="it-IT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1745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endParaRPr lang="it-IT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729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endParaRPr lang="it-IT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957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r>
              <a:rPr lang="it-IT" sz="1100" b="0" strike="noStrike" spc="-1">
                <a:latin typeface="Arial"/>
              </a:rPr>
              <a:t>15500 – website visitors per month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endParaRPr lang="it-IT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89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8663"/>
            <a:ext cx="6397625" cy="360045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31520" y="4560480"/>
            <a:ext cx="5851800" cy="4320360"/>
          </a:xfrm>
          <a:prstGeom prst="rect">
            <a:avLst/>
          </a:prstGeom>
        </p:spPr>
        <p:txBody>
          <a:bodyPr lIns="96480" tIns="96480" rIns="96480" bIns="96480">
            <a:noAutofit/>
          </a:bodyPr>
          <a:lstStyle/>
          <a:p>
            <a:pPr marL="147600">
              <a:lnSpc>
                <a:spcPct val="100000"/>
              </a:lnSpc>
            </a:pPr>
            <a:endParaRPr lang="it-IT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65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3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subTitle"/>
          </p:nvPr>
        </p:nvSpPr>
        <p:spPr>
          <a:xfrm>
            <a:off x="1657440" y="3348360"/>
            <a:ext cx="6857640" cy="570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3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84D973-0CBD-4F7F-B8D8-5AC6DC0E5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22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810462D-8E14-4348-A722-BC1769E8B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2F044E-96A6-4348-B4F2-C80E2A09AD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0F71D22B-EFC4-473C-92A4-40BA670A4BB1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D93F83-5391-4EBA-AE9B-3C8B0B601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F17E8B-D361-467E-AFFA-EAB23250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DEEB8887-F090-4FE5-A01D-FC92D741A0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53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CA59BE-CB2A-41ED-8DCA-741F9ADC9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54A35B-3C29-4F5B-8B59-C32FAD5DC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71263A-53D5-47B2-B48B-C5D2F7CE7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0F71D22B-EFC4-473C-92A4-40BA670A4BB1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05CF03-CB1B-460F-8E45-268B98F8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B71D90-840A-4716-B4F9-15213255B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DEEB8887-F090-4FE5-A01D-FC92D741A0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99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AC9952-04F3-495C-9C30-646A3B2E5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DAB70B-6201-40E2-88AC-E69997EBE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288"/>
            <a:ext cx="7886700" cy="1125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353758-056F-49AA-BD87-E0C5F833E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0F71D22B-EFC4-473C-92A4-40BA670A4BB1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9BB50F-5005-468A-B1C9-3698C43DA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459CA0-2DEE-45D0-90AB-F173FF51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DEEB8887-F090-4FE5-A01D-FC92D741A0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33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847996-F1B8-4E1A-A3A1-D936C7501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E99430-155C-4376-B8BB-F43E4C35E8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39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1B6FAFE-EA91-441E-8092-76B80198C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39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B01EBC1-7A86-4204-BA04-77888F4C9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0F71D22B-EFC4-473C-92A4-40BA670A4BB1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514798-935C-47A7-8785-37B82179A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F1191B-0340-4221-8F72-D72C57A3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DEEB8887-F090-4FE5-A01D-FC92D741A0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3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1D8311-7E6A-4254-8460-00FFB7F6E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790A58-54AF-457D-8831-FEBED4B7E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7D0BB2-6E7F-413F-AB93-065CCB620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38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B99F1B-E5CB-4619-BD5D-82DECDBA1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E5D673F-946D-42A1-9AC1-E643CC7DFD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38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8D22369-9668-4F68-9A4E-246BC90B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0F71D22B-EFC4-473C-92A4-40BA670A4BB1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9A9170E-0DF0-4BD2-A578-4A23136D6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0438591-6C33-40AC-A044-C68D13E5C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DEEB8887-F090-4FE5-A01D-FC92D741A0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29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AB207B-DCF4-4F39-A35E-33E0FC8B1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407900E-0A5A-4E7B-A74B-D83BBF6F8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0F71D22B-EFC4-473C-92A4-40BA670A4BB1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D9B05A4-6426-486B-B386-B374C90A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E631E4E-9292-460C-AABB-CEA0E4A5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DEEB8887-F090-4FE5-A01D-FC92D741A0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36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737E9FF-B06E-4D34-B672-90EEDF9C9D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0F71D22B-EFC4-473C-92A4-40BA670A4BB1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D1B26E0-6426-4E2E-A508-1787A8DB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2D38CB-F831-44C4-9305-BF0C3DA4D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DEEB8887-F090-4FE5-A01D-FC92D741A0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3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A00E8F-7E2A-4F66-B8D4-2F339B23E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B36EEF-D4DC-4188-A807-21A3254E1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7332CF2-D5AF-444E-896E-D3B4CEA63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3A89F00-A6F8-4F1D-9B52-8139A3AF3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0F71D22B-EFC4-473C-92A4-40BA670A4BB1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8E564A-719F-4A75-B789-99988589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42441D4-9A47-4E92-A897-690A1348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DEEB8887-F090-4FE5-A01D-FC92D741A0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9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F51430-CF7E-48DF-9D60-196585750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05F212-D4B5-4D8F-9853-5DBFE4ECB5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EEC3AE7-F2C1-4977-8290-7334E9426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5E09778-12F3-4532-9689-ABCB97B9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0F71D22B-EFC4-473C-92A4-40BA670A4BB1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AF2177-C076-42CD-B834-BD64BD57C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2DED0A4-018B-4C7B-B69D-F266CD642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DEEB8887-F090-4FE5-A01D-FC92D741A0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41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BD7867-86E8-453F-8B4E-42282AF9B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AD56973-2861-4D70-AEC8-C507CC9FE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3532EB-992E-434F-A653-E0388F2E4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0F71D22B-EFC4-473C-92A4-40BA670A4BB1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33080D-EDD0-469C-8895-4D2F585C2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CF3126-80F4-4315-BEC9-1F54DE4C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DEEB8887-F090-4FE5-A01D-FC92D741A0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7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32AC8D1-D251-4A35-AF59-AE1255D700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927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8C808B3-E908-4A93-96B9-2870697B5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92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E0CAD4-3EE5-4657-BF34-2BADE95AEC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0F71D22B-EFC4-473C-92A4-40BA670A4BB1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48A6F4-DFF7-401B-8AD4-5D6C82784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99D0FE-117C-4BF9-A232-D899FF7A0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/>
          <a:lstStyle/>
          <a:p>
            <a:fld id="{DEEB8887-F090-4FE5-A01D-FC92D741A0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804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3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8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bg>
      <p:bgPr>
        <a:solidFill>
          <a:srgbClr val="055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61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055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8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433934-B5E6-4A5E-B1E5-706C89CB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796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AE6DD5-3DC6-48B6-9C97-EA77C1A35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22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652E6D5-1723-4DAC-A57E-7178EDB27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338EF0-8E43-440A-BF38-FEE1830FB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EFD5-B74D-4F01-858D-A32D8F0889AC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493F11-1D59-4F5A-A5D7-7A869AB6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77E11C-59BE-4187-B22D-AC791DF6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79-F77D-4EAD-B705-9CAB60E67D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47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95C923-DB3C-4C54-A173-A4E5A1D02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09BABC-6CE9-4E02-8774-B35180167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85C72C-9D0F-4ACB-BAD1-79B3595B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EFD5-B74D-4F01-858D-A32D8F0889AC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F03EBA-1CBE-4FC9-9EBD-9CB1CBE7C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F7975C-8C95-4529-82FD-8B781AEE8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79-F77D-4EAD-B705-9CAB60E67D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89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B35996-A82E-42D2-A910-176D7CB1A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8E31C5-63C8-4724-816C-F6436373E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288"/>
            <a:ext cx="7886700" cy="1125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9DDBB4-284C-4F9E-8B1F-68AA257D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EFD5-B74D-4F01-858D-A32D8F0889AC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66807F-3DAC-427E-87B4-AFA0BB14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774C91-C1B5-4B10-AB1A-A487B035A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79-F77D-4EAD-B705-9CAB60E67D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35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0070CC-4BF2-4FD1-8CC1-32BC36FA6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083E36-1DCA-44D7-8145-D72009D854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39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1613AD5-8605-4AD3-BB1E-32929B5A5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39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DB281E-1D97-4E4F-B559-08D9DA7CA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EFD5-B74D-4F01-858D-A32D8F0889AC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66933C-52AA-46FB-A54E-3E1AA217E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20294C-6E88-4316-A58F-D569E837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79-F77D-4EAD-B705-9CAB60E67D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26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EF1BB0-BD4A-4C48-8BE7-F3D5F1A1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5A7AF63-74BB-4960-9C2C-EA63B8623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37A1974-E5E6-417A-BAF6-CA7DF0BF3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38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2B32B39-1D53-423E-955D-D3B7A6A493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F104606-7A1F-4F8B-95D8-3FD123A38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38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D3BD471-08BC-4857-AD7E-A3CB90E9E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EFD5-B74D-4F01-858D-A32D8F0889AC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F6A6BD7-B756-4BA7-B943-DA7A2574C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4900D9-0B1F-4D81-93F7-8ADC5E5F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79-F77D-4EAD-B705-9CAB60E67D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464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D44C75-E366-4341-A29B-651A07888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85A91A8-99B1-4E37-BF90-FCC0EFD8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EFD5-B74D-4F01-858D-A32D8F0889AC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915DCC0-3FEB-43EE-B698-E2D97C67C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EB964D-0537-4F61-A2AE-9B3B66D6B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79-F77D-4EAD-B705-9CAB60E67D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160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EBF1960-05B6-47D1-8D67-E85774927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EFD5-B74D-4F01-858D-A32D8F0889AC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6E3C629-2DB1-4A88-9457-4B4BBB2CE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FFC49AC-9CD1-40EA-A373-C466AE53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79-F77D-4EAD-B705-9CAB60E67D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61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706AFA-6AB9-4B13-BE6B-28ACEBAA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89FA69-7D7E-478E-88D6-C95E2E3E1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B3EC16-4F33-4226-BEF0-7FFD98E32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CF42D00-6621-422A-81F8-74F85D4EB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EFD5-B74D-4F01-858D-A32D8F0889AC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83B705-5F16-468E-889F-DBFA55C4F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42A2BA-9876-463B-BDFB-4861CBFD3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79-F77D-4EAD-B705-9CAB60E67D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6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03E7B-13D4-4663-80CA-927713396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0677BFD-2A54-4531-9E6F-B3F2D534A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237A0E9-20CF-4806-B5D7-1DDD68ADD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14D6238-A9FD-4317-B3F5-990805880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EFD5-B74D-4F01-858D-A32D8F0889AC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46745DE-9AF3-4C00-BC97-700B1E1B2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5B3C18-A1A4-47F8-9917-7869A37D6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79-F77D-4EAD-B705-9CAB60E67D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3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DFBD3D-0B77-4481-A68A-AD3D203C1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B117077-F855-45E6-9738-A11133D61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3EBA23-E4ED-4C1B-A2CF-42A34180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EFD5-B74D-4F01-858D-A32D8F0889AC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E3FFC9-3E9E-4F3F-AE74-875D1471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98268A-54F8-4F0B-8E49-50E7FCD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79-F77D-4EAD-B705-9CAB60E67D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3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B33A694-F8E5-4B48-A55D-6F4DCBBF17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927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F2FB14-7C4F-42CC-AF9E-9D311A074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92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C5A089-E3DD-4936-AB7F-F3DB97A4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EFD5-B74D-4F01-858D-A32D8F0889AC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54A2A2-42A3-4264-8CBD-281C95DFD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312BC2-D164-4123-8449-E6354C53C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79-F77D-4EAD-B705-9CAB60E67D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54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1657440" y="3348360"/>
            <a:ext cx="6857640" cy="570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657440" y="3348360"/>
            <a:ext cx="6857640" cy="123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hyperlink" Target="https://pixabay.com/en/bicycle-bike-old-vintage-147548/" TargetMode="Externa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5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4572000" y="0"/>
            <a:ext cx="4571640" cy="51440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it-IT" sz="1400" b="0" strike="noStrike" spc="-1">
                <a:solidFill>
                  <a:srgbClr val="FFFFFF"/>
                </a:solid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Settimo livello struttura</a:t>
            </a: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60CE21CB-7C9F-473D-B70F-EEA751908FAC}"/>
              </a:ext>
            </a:extLst>
          </p:cNvPr>
          <p:cNvSpPr/>
          <p:nvPr userDrawn="1"/>
        </p:nvSpPr>
        <p:spPr>
          <a:xfrm>
            <a:off x="877680" y="368080"/>
            <a:ext cx="7872480" cy="806400"/>
          </a:xfrm>
          <a:prstGeom prst="rect">
            <a:avLst/>
          </a:prstGeom>
          <a:solidFill>
            <a:srgbClr val="0092A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1271160" y="0"/>
            <a:ext cx="7872480" cy="5144040"/>
          </a:xfrm>
          <a:prstGeom prst="rect">
            <a:avLst/>
          </a:prstGeom>
          <a:solidFill>
            <a:srgbClr val="055068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CustomShape 3"/>
          <p:cNvSpPr/>
          <p:nvPr/>
        </p:nvSpPr>
        <p:spPr>
          <a:xfrm>
            <a:off x="877680" y="393480"/>
            <a:ext cx="7872480" cy="806400"/>
          </a:xfrm>
          <a:prstGeom prst="rect">
            <a:avLst/>
          </a:prstGeom>
          <a:solidFill>
            <a:srgbClr val="0092A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PlaceHolder 4"/>
          <p:cNvSpPr>
            <a:spLocks noGrp="1"/>
          </p:cNvSpPr>
          <p:nvPr>
            <p:ph type="title"/>
          </p:nvPr>
        </p:nvSpPr>
        <p:spPr>
          <a:xfrm>
            <a:off x="1182240" y="393480"/>
            <a:ext cx="6739200" cy="806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1556280" y="1349280"/>
            <a:ext cx="7085520" cy="2938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strike="noStrike" spc="-1">
                <a:solidFill>
                  <a:srgbClr val="FFFFFF"/>
                </a:solid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41186B3-5BF0-47E9-99FA-0A6E119BD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512" y="274638"/>
            <a:ext cx="6804838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3804D9-0A1B-48E8-8CD4-FBF36E37A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0512" y="1606550"/>
            <a:ext cx="6804838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4443D3A-5547-4796-898D-417D48CA2C1B}"/>
              </a:ext>
            </a:extLst>
          </p:cNvPr>
          <p:cNvSpPr/>
          <p:nvPr userDrawn="1"/>
        </p:nvSpPr>
        <p:spPr>
          <a:xfrm>
            <a:off x="0" y="0"/>
            <a:ext cx="1190847" cy="5145088"/>
          </a:xfrm>
          <a:prstGeom prst="rect">
            <a:avLst/>
          </a:prstGeom>
          <a:solidFill>
            <a:srgbClr val="055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BF1FB35-837A-48B4-A114-2B5B87CDE5CD}"/>
              </a:ext>
            </a:extLst>
          </p:cNvPr>
          <p:cNvSpPr/>
          <p:nvPr userDrawn="1"/>
        </p:nvSpPr>
        <p:spPr>
          <a:xfrm>
            <a:off x="797442" y="377455"/>
            <a:ext cx="786809" cy="788139"/>
          </a:xfrm>
          <a:prstGeom prst="rect">
            <a:avLst/>
          </a:prstGeom>
          <a:solidFill>
            <a:srgbClr val="0092A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64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80" r:id="rId14"/>
    <p:sldLayoutId id="214748378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7588049-CA4B-475E-8FE5-75E60D41D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F56778-4542-46E7-BCB6-11D8B8F11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5841BB-81BA-4425-A201-E2B0F48F3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EEFD5-B74D-4F01-858D-A32D8F0889AC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20EB9B-C119-444B-BC5F-14F84B449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3F4A45-CD12-4B33-B72A-994ABDE33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0D279-F77D-4EAD-B705-9CAB60E67D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97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5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nico_estupinan/status/1239526925174964224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AlcaldiaMHmx/status/1242945591748882433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8.jpg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9.jpeg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0.jpg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hyperlink" Target="http://www.streetmix.net/" TargetMode="External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5.jpeg"/><Relationship Id="rId4" Type="http://schemas.openxmlformats.org/officeDocument/2006/relationships/image" Target="../media/image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eterdhondt-bruzz.carto.com/viz/514dedb8-7543-47c1-baf2-c46a03feb9f7/public_map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7.jp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9.jpeg"/><Relationship Id="rId4" Type="http://schemas.openxmlformats.org/officeDocument/2006/relationships/image" Target="../media/image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0.jpeg"/><Relationship Id="rId4" Type="http://schemas.openxmlformats.org/officeDocument/2006/relationships/image" Target="../media/image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1.jpeg"/><Relationship Id="rId4" Type="http://schemas.openxmlformats.org/officeDocument/2006/relationships/image" Target="../media/image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3.jpeg"/><Relationship Id="rId4" Type="http://schemas.openxmlformats.org/officeDocument/2006/relationships/image" Target="../media/image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4.jpeg"/><Relationship Id="rId4" Type="http://schemas.openxmlformats.org/officeDocument/2006/relationships/image" Target="../media/image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cf.com/news-and-events/newsletter" TargetMode="Externa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0" y="-10260"/>
            <a:ext cx="9143640" cy="5144040"/>
          </a:xfrm>
          <a:prstGeom prst="rect">
            <a:avLst/>
          </a:prstGeom>
          <a:ln>
            <a:noFill/>
          </a:ln>
        </p:spPr>
      </p:pic>
      <p:sp>
        <p:nvSpPr>
          <p:cNvPr id="288" name="CustomShape 1"/>
          <p:cNvSpPr/>
          <p:nvPr/>
        </p:nvSpPr>
        <p:spPr>
          <a:xfrm>
            <a:off x="360" y="2652298"/>
            <a:ext cx="9143640" cy="2501280"/>
          </a:xfrm>
          <a:prstGeom prst="rect">
            <a:avLst/>
          </a:prstGeom>
          <a:gradFill rotWithShape="0"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61176"/>
                </a:srgbClr>
              </a:gs>
            </a:gsLst>
            <a:lin ang="54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289" name="CustomShape 2"/>
          <p:cNvSpPr/>
          <p:nvPr/>
        </p:nvSpPr>
        <p:spPr>
          <a:xfrm>
            <a:off x="2241360" y="1310760"/>
            <a:ext cx="6508800" cy="2521800"/>
          </a:xfrm>
          <a:prstGeom prst="rect">
            <a:avLst/>
          </a:prstGeom>
          <a:solidFill>
            <a:srgbClr val="0092AB"/>
          </a:solidFill>
          <a:ln>
            <a:noFill/>
          </a:ln>
          <a:effectLst>
            <a:outerShdw dist="47520" dir="5400000">
              <a:srgbClr val="000000">
                <a:alpha val="2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0" name="Picture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322106" y="3230349"/>
            <a:ext cx="1267200" cy="487800"/>
          </a:xfrm>
          <a:prstGeom prst="rect">
            <a:avLst/>
          </a:prstGeom>
          <a:ln>
            <a:noFill/>
          </a:ln>
        </p:spPr>
      </p:pic>
      <p:sp>
        <p:nvSpPr>
          <p:cNvPr id="291" name="TextShape 3"/>
          <p:cNvSpPr txBox="1"/>
          <p:nvPr/>
        </p:nvSpPr>
        <p:spPr>
          <a:xfrm>
            <a:off x="2403566" y="1310759"/>
            <a:ext cx="6295062" cy="2521799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3400" b="1" strike="noStrike" spc="-1" dirty="0">
                <a:solidFill>
                  <a:srgbClr val="FFFFFF"/>
                </a:solidFill>
                <a:latin typeface="Calibri"/>
                <a:ea typeface="Barlow"/>
              </a:rPr>
              <a:t>Riattivare l’Europa: </a:t>
            </a:r>
            <a:r>
              <a:rPr lang="it-IT" sz="3400" b="1" spc="-1" dirty="0">
                <a:solidFill>
                  <a:srgbClr val="FFFFFF"/>
                </a:solidFill>
                <a:ea typeface="Barlow"/>
              </a:rPr>
              <a:t>in bici e a piedi per uscire dalla quarantena</a:t>
            </a:r>
            <a:br>
              <a:rPr lang="it-IT" dirty="0"/>
            </a:br>
            <a:br>
              <a:rPr lang="it-IT" dirty="0"/>
            </a:br>
            <a:r>
              <a:rPr lang="it-IT" sz="1800" b="0" strike="noStrike" spc="-1" dirty="0">
                <a:solidFill>
                  <a:srgbClr val="FFFFFF"/>
                </a:solidFill>
                <a:latin typeface="Calibri"/>
                <a:ea typeface="Barlow"/>
              </a:rPr>
              <a:t>Niccolò Panozzo, direttore della comunicazione di ECF</a:t>
            </a:r>
            <a:br>
              <a:rPr lang="it-IT" dirty="0"/>
            </a:br>
            <a:br>
              <a:rPr lang="it-IT" dirty="0"/>
            </a:br>
            <a:r>
              <a:rPr lang="it-IT" sz="1300" spc="-1" dirty="0">
                <a:solidFill>
                  <a:srgbClr val="FFFFFF"/>
                </a:solidFill>
                <a:latin typeface="Calibri"/>
              </a:rPr>
              <a:t>1</a:t>
            </a:r>
            <a:r>
              <a:rPr lang="it-IT" sz="1300" b="0" strike="noStrike" spc="-1" dirty="0">
                <a:solidFill>
                  <a:srgbClr val="FFFFFF"/>
                </a:solidFill>
                <a:latin typeface="Calibri"/>
                <a:ea typeface="Barlow"/>
              </a:rPr>
              <a:t>4 maggio 2020</a:t>
            </a:r>
            <a:endParaRPr lang="it-IT" sz="13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B277CA0-6053-44FA-B344-D08BF7CE3A0E}"/>
              </a:ext>
            </a:extLst>
          </p:cNvPr>
          <p:cNvSpPr/>
          <p:nvPr/>
        </p:nvSpPr>
        <p:spPr>
          <a:xfrm>
            <a:off x="1803402" y="444593"/>
            <a:ext cx="692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Una rete di piste ciclabili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8D468E-AE7E-4826-94FC-BB0DBC428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23" y="369651"/>
            <a:ext cx="808889" cy="808889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456DDBC1-D55D-42E8-B471-79DF37792C6C}"/>
              </a:ext>
            </a:extLst>
          </p:cNvPr>
          <p:cNvSpPr/>
          <p:nvPr/>
        </p:nvSpPr>
        <p:spPr>
          <a:xfrm>
            <a:off x="145914" y="1607954"/>
            <a:ext cx="4426086" cy="31597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lvl="0">
              <a:spcBef>
                <a:spcPts val="601"/>
              </a:spcBef>
              <a:buClr>
                <a:srgbClr val="D9D9D9"/>
              </a:buClr>
              <a:defRPr/>
            </a:pPr>
            <a:endParaRPr lang="it-IT" sz="2500" spc="-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1B9E04-2E9F-43A4-AD37-EC98DE4731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834" y="1335744"/>
            <a:ext cx="3600613" cy="3600613"/>
          </a:xfrm>
          <a:prstGeom prst="rect">
            <a:avLst/>
          </a:prstGeom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20748BD7-6968-45F8-BD3B-1825C6F0012E}"/>
              </a:ext>
            </a:extLst>
          </p:cNvPr>
          <p:cNvSpPr/>
          <p:nvPr/>
        </p:nvSpPr>
        <p:spPr>
          <a:xfrm>
            <a:off x="359549" y="1478252"/>
            <a:ext cx="3998816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Le piste ciclabili sono il miglior investimento che una città possa fare (costo/beneficio)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95,000km di «piste COVID» in Europa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Transitorie/Permanenti</a:t>
            </a:r>
          </a:p>
        </p:txBody>
      </p:sp>
    </p:spTree>
    <p:extLst>
      <p:ext uri="{BB962C8B-B14F-4D97-AF65-F5344CB8AC3E}">
        <p14:creationId xmlns:p14="http://schemas.microsoft.com/office/powerpoint/2010/main" val="37639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B277CA0-6053-44FA-B344-D08BF7CE3A0E}"/>
              </a:ext>
            </a:extLst>
          </p:cNvPr>
          <p:cNvSpPr/>
          <p:nvPr/>
        </p:nvSpPr>
        <p:spPr>
          <a:xfrm>
            <a:off x="1803402" y="444593"/>
            <a:ext cx="692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Riduzione dei limiti di velocità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8D468E-AE7E-4826-94FC-BB0DBC428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23" y="369651"/>
            <a:ext cx="808889" cy="808889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456DDBC1-D55D-42E8-B471-79DF37792C6C}"/>
              </a:ext>
            </a:extLst>
          </p:cNvPr>
          <p:cNvSpPr/>
          <p:nvPr/>
        </p:nvSpPr>
        <p:spPr>
          <a:xfrm>
            <a:off x="145914" y="1607954"/>
            <a:ext cx="4426086" cy="31597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lvl="0">
              <a:spcBef>
                <a:spcPts val="601"/>
              </a:spcBef>
              <a:buClr>
                <a:srgbClr val="D9D9D9"/>
              </a:buClr>
              <a:defRPr/>
            </a:pPr>
            <a:endParaRPr lang="it-IT" sz="2500" spc="-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20748BD7-6968-45F8-BD3B-1825C6F0012E}"/>
              </a:ext>
            </a:extLst>
          </p:cNvPr>
          <p:cNvSpPr/>
          <p:nvPr/>
        </p:nvSpPr>
        <p:spPr>
          <a:xfrm>
            <a:off x="359549" y="1478252"/>
            <a:ext cx="3998816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Quarantena = poco traffico = superamento dei limiti = più incidenti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Limite 30km/h come base nei centri urbani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274A2-A4F0-4E58-B62F-EA7CCB1AC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273" y="1691583"/>
            <a:ext cx="4030705" cy="268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B277CA0-6053-44FA-B344-D08BF7CE3A0E}"/>
              </a:ext>
            </a:extLst>
          </p:cNvPr>
          <p:cNvSpPr/>
          <p:nvPr/>
        </p:nvSpPr>
        <p:spPr>
          <a:xfrm>
            <a:off x="1803402" y="444593"/>
            <a:ext cx="692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</a:t>
            </a:r>
            <a:r>
              <a:rPr kumimoji="0" lang="it-IT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Dis</a:t>
            </a: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)Incentivi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8D468E-AE7E-4826-94FC-BB0DBC428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23" y="369651"/>
            <a:ext cx="808889" cy="808889"/>
          </a:xfrm>
          <a:prstGeom prst="rect">
            <a:avLst/>
          </a:prstGeom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20748BD7-6968-45F8-BD3B-1825C6F0012E}"/>
              </a:ext>
            </a:extLst>
          </p:cNvPr>
          <p:cNvSpPr/>
          <p:nvPr/>
        </p:nvSpPr>
        <p:spPr>
          <a:xfrm>
            <a:off x="4877921" y="1540705"/>
            <a:ext cx="4048725" cy="31597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lvl="0">
              <a:spcBef>
                <a:spcPts val="601"/>
              </a:spcBef>
              <a:buClr>
                <a:srgbClr val="D9D9D9"/>
              </a:buClr>
              <a:defRPr/>
            </a:pPr>
            <a:r>
              <a:rPr lang="it-IT" sz="2800" b="1" spc="-1" dirty="0">
                <a:solidFill>
                  <a:srgbClr val="055068"/>
                </a:solidFill>
                <a:latin typeface="Calibri"/>
              </a:rPr>
              <a:t>Incentivi</a:t>
            </a:r>
            <a:r>
              <a:rPr lang="it-IT" sz="2800" spc="-1" dirty="0">
                <a:solidFill>
                  <a:srgbClr val="055068"/>
                </a:solidFill>
                <a:latin typeface="Calibri"/>
              </a:rPr>
              <a:t> 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Fondo europeo per le e-bike da €5 miliardi 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Bike2Work</a:t>
            </a:r>
          </a:p>
          <a:p>
            <a:pPr marL="360" lvl="0">
              <a:spcBef>
                <a:spcPts val="601"/>
              </a:spcBef>
              <a:buClr>
                <a:srgbClr val="D9D9D9"/>
              </a:buClr>
              <a:defRPr/>
            </a:pPr>
            <a:r>
              <a:rPr lang="it-IT" sz="2800" b="1" spc="-1" dirty="0">
                <a:solidFill>
                  <a:srgbClr val="055068"/>
                </a:solidFill>
                <a:latin typeface="Calibri"/>
              </a:rPr>
              <a:t>Disincentivi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Pedaggi urbani (Area C)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3F5492-FB3E-4EEA-8821-62B0A804FB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10" y="1676593"/>
            <a:ext cx="4031870" cy="302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3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B277CA0-6053-44FA-B344-D08BF7CE3A0E}"/>
              </a:ext>
            </a:extLst>
          </p:cNvPr>
          <p:cNvSpPr/>
          <p:nvPr/>
        </p:nvSpPr>
        <p:spPr>
          <a:xfrm>
            <a:off x="1803402" y="444593"/>
            <a:ext cx="692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Ciclo-logistica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8D468E-AE7E-4826-94FC-BB0DBC428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23" y="369651"/>
            <a:ext cx="808889" cy="808889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456DDBC1-D55D-42E8-B471-79DF37792C6C}"/>
              </a:ext>
            </a:extLst>
          </p:cNvPr>
          <p:cNvSpPr/>
          <p:nvPr/>
        </p:nvSpPr>
        <p:spPr>
          <a:xfrm>
            <a:off x="145914" y="1607954"/>
            <a:ext cx="4426086" cy="31597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lvl="0">
              <a:spcBef>
                <a:spcPts val="601"/>
              </a:spcBef>
              <a:buClr>
                <a:srgbClr val="D9D9D9"/>
              </a:buClr>
              <a:defRPr/>
            </a:pPr>
            <a:endParaRPr lang="it-IT" sz="2500" spc="-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20748BD7-6968-45F8-BD3B-1825C6F0012E}"/>
              </a:ext>
            </a:extLst>
          </p:cNvPr>
          <p:cNvSpPr/>
          <p:nvPr/>
        </p:nvSpPr>
        <p:spPr>
          <a:xfrm>
            <a:off x="4773707" y="1540705"/>
            <a:ext cx="4152940" cy="31597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50% degli spostamenti di merci in città si può fare in cargo bike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GLS a Milano: sostituiti 3 van con 6 cargo bike + spostato sede dentro Area C + assunto nuove persone = più consegne, più impiego,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A23DC4-6058-4A3E-816E-B2ED29C217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210" y="1676594"/>
            <a:ext cx="4031871" cy="302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2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B277CA0-6053-44FA-B344-D08BF7CE3A0E}"/>
              </a:ext>
            </a:extLst>
          </p:cNvPr>
          <p:cNvSpPr/>
          <p:nvPr/>
        </p:nvSpPr>
        <p:spPr>
          <a:xfrm>
            <a:off x="1803402" y="444593"/>
            <a:ext cx="692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Ciclo-logistica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(www.cyclelogistics.eu)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8D468E-AE7E-4826-94FC-BB0DBC428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23" y="369651"/>
            <a:ext cx="808889" cy="808889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456DDBC1-D55D-42E8-B471-79DF37792C6C}"/>
              </a:ext>
            </a:extLst>
          </p:cNvPr>
          <p:cNvSpPr/>
          <p:nvPr/>
        </p:nvSpPr>
        <p:spPr>
          <a:xfrm>
            <a:off x="145914" y="1607954"/>
            <a:ext cx="4426086" cy="31597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lvl="0">
              <a:spcBef>
                <a:spcPts val="601"/>
              </a:spcBef>
              <a:buClr>
                <a:srgbClr val="D9D9D9"/>
              </a:buClr>
              <a:defRPr/>
            </a:pPr>
            <a:endParaRPr lang="it-IT" sz="2500" spc="-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225450-F186-49C8-BF93-6373BB3454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8119" y="1530529"/>
            <a:ext cx="2093072" cy="286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60DD54-50AA-4152-8C85-65482BA7CD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301" y="1515663"/>
            <a:ext cx="2059517" cy="2872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F70D25-2EC5-4D94-B885-A1F1581EAAE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444" y="1536268"/>
            <a:ext cx="2093072" cy="2874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27DD82-5641-4AEF-BA61-B7BAFD9DA3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88" y="1530529"/>
            <a:ext cx="2093073" cy="288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0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2"/>
          <p:cNvSpPr/>
          <p:nvPr/>
        </p:nvSpPr>
        <p:spPr>
          <a:xfrm>
            <a:off x="1807560" y="393480"/>
            <a:ext cx="6739200" cy="8064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0092AB"/>
                </a:solidFill>
                <a:effectLst/>
                <a:uLnTx/>
                <a:uFillTx/>
                <a:latin typeface="Calibri"/>
                <a:ea typeface="Arial"/>
                <a:cs typeface="+mn-cs"/>
              </a:rPr>
              <a:t>Che cosa si sta facendo?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0092A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66FFCA3D-77FF-4BC3-8363-D0B05D644806}"/>
              </a:ext>
            </a:extLst>
          </p:cNvPr>
          <p:cNvSpPr/>
          <p:nvPr/>
        </p:nvSpPr>
        <p:spPr>
          <a:xfrm>
            <a:off x="1807560" y="1720563"/>
            <a:ext cx="7018729" cy="25596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D9D9D9"/>
              </a:buClr>
              <a:buSzTx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it-IT" sz="2800" b="0" i="0" u="none" strike="noStrike" kern="1200" cap="none" spc="-1" normalizeH="0" baseline="0" noProof="0" dirty="0">
                <a:ln>
                  <a:noFill/>
                </a:ln>
                <a:solidFill>
                  <a:srgbClr val="B31F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Riallocazione (temporanea) dello spazio e delle priorità</a:t>
            </a:r>
          </a:p>
          <a:p>
            <a:pPr marL="45756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D9D9D9"/>
              </a:buClr>
              <a:buSzTx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it-IT" sz="2800" b="0" i="0" u="none" strike="noStrike" kern="1200" cap="none" spc="-1" normalizeH="0" baseline="0" noProof="0" dirty="0">
                <a:ln>
                  <a:noFill/>
                </a:ln>
                <a:solidFill>
                  <a:srgbClr val="0092A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Riduzione dei limiti</a:t>
            </a:r>
            <a:r>
              <a:rPr lang="it-IT" sz="2800" spc="-1" dirty="0">
                <a:solidFill>
                  <a:srgbClr val="0092AB"/>
                </a:solidFill>
                <a:latin typeface="Calibri"/>
              </a:rPr>
              <a:t> di velocità veicolare</a:t>
            </a:r>
            <a:endParaRPr kumimoji="0" lang="it-IT" sz="2800" b="0" i="0" u="none" strike="noStrike" kern="1200" cap="none" spc="-1" normalizeH="0" baseline="0" noProof="0" dirty="0">
              <a:ln>
                <a:noFill/>
              </a:ln>
              <a:solidFill>
                <a:srgbClr val="0092AB"/>
              </a:solidFill>
              <a:effectLst/>
              <a:uLnTx/>
              <a:uFillTx/>
              <a:latin typeface="Calibri"/>
            </a:endParaRPr>
          </a:p>
          <a:p>
            <a:pPr marL="45756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D9D9D9"/>
              </a:buClr>
              <a:buSzTx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it-IT" sz="2800" b="0" i="0" u="none" strike="noStrike" kern="1200" cap="none" spc="-1" normalizeH="0" baseline="0" noProof="0" dirty="0">
                <a:ln>
                  <a:noFill/>
                </a:ln>
                <a:solidFill>
                  <a:srgbClr val="B1CB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Chiusura di strade e piazze alle auto</a:t>
            </a:r>
          </a:p>
          <a:p>
            <a:pPr marL="45756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D9D9D9"/>
              </a:buClr>
              <a:buSzTx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it-IT" sz="2800" b="0" i="0" u="none" strike="noStrike" kern="1200" cap="none" spc="-1" normalizeH="0" baseline="0" noProof="0" dirty="0">
                <a:ln>
                  <a:noFill/>
                </a:ln>
                <a:solidFill>
                  <a:srgbClr val="F18C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it-IT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F18C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</a:t>
            </a:r>
            <a:r>
              <a:rPr lang="it-IT" sz="2800" spc="-1" dirty="0">
                <a:solidFill>
                  <a:srgbClr val="F18C28"/>
                </a:solidFill>
                <a:latin typeface="Calibri"/>
              </a:rPr>
              <a:t>)</a:t>
            </a:r>
            <a:r>
              <a:rPr kumimoji="0" lang="it-IT" sz="2800" b="0" i="0" u="none" strike="noStrike" kern="1200" cap="none" spc="-1" normalizeH="0" baseline="0" noProof="0" dirty="0">
                <a:ln>
                  <a:noFill/>
                </a:ln>
                <a:solidFill>
                  <a:srgbClr val="F18C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Incentivi fiscali </a:t>
            </a:r>
          </a:p>
          <a:p>
            <a:pPr marL="45756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D9D9D9"/>
              </a:buClr>
              <a:buSzTx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endParaRPr kumimoji="0" lang="it-IT" sz="2800" b="0" i="0" u="none" strike="noStrike" kern="1200" cap="none" spc="-1" normalizeH="0" baseline="0" noProof="0" dirty="0">
              <a:ln>
                <a:noFill/>
              </a:ln>
              <a:solidFill>
                <a:srgbClr val="05506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7DCDD5-E412-47E7-9FDB-9666E0DB50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43" y="369651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A29AF628-8073-43FE-9290-E28980DB7B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700" y="1401080"/>
            <a:ext cx="5024533" cy="3491268"/>
          </a:xfrm>
          <a:prstGeom prst="rect">
            <a:avLst/>
          </a:prstGeom>
        </p:spPr>
      </p:pic>
      <p:sp>
        <p:nvSpPr>
          <p:cNvPr id="15" name="Rettangolo 2">
            <a:extLst>
              <a:ext uri="{FF2B5EF4-FFF2-40B4-BE49-F238E27FC236}">
                <a16:creationId xmlns:a16="http://schemas.microsoft.com/office/drawing/2014/main" id="{B86FC271-BEF0-4D44-8BD5-B4F160D5F3B0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Bogotà, Colombia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(metà marzo)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FBE56CF8-2C1E-4521-A6EC-FB42EB6D7D68}"/>
              </a:ext>
            </a:extLst>
          </p:cNvPr>
          <p:cNvSpPr/>
          <p:nvPr/>
        </p:nvSpPr>
        <p:spPr>
          <a:xfrm>
            <a:off x="5887234" y="1592281"/>
            <a:ext cx="3256766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22km in una notte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endParaRPr lang="it-IT" sz="2800" spc="-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40487-AAE8-40F6-9580-686306293E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7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2">
            <a:extLst>
              <a:ext uri="{FF2B5EF4-FFF2-40B4-BE49-F238E27FC236}">
                <a16:creationId xmlns:a16="http://schemas.microsoft.com/office/drawing/2014/main" id="{B86FC271-BEF0-4D44-8BD5-B4F160D5F3B0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Città del Messico, Messico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(fine marzo)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659D3793-AD0A-41F4-B9F4-722B7B8C2F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94" y="1340826"/>
            <a:ext cx="6384808" cy="3589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FA501-3CB2-47B7-AAEB-FD25DE9A6B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3846CF-95CC-412D-903C-72DB347638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99" y="1430644"/>
            <a:ext cx="4911800" cy="3491318"/>
          </a:xfrm>
          <a:prstGeom prst="rect">
            <a:avLst/>
          </a:prstGeom>
        </p:spPr>
      </p:pic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Città del Messico, Messico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(fine marzo)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76E7E6BA-A696-482E-A2B2-FF2D6A97DC14}"/>
              </a:ext>
            </a:extLst>
          </p:cNvPr>
          <p:cNvSpPr/>
          <p:nvPr/>
        </p:nvSpPr>
        <p:spPr>
          <a:xfrm>
            <a:off x="5887234" y="1592281"/>
            <a:ext cx="3256766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Corridoio strategico da 1.7km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endParaRPr lang="it-IT" sz="2800" spc="-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7A23E-59D5-409C-826F-DC4C7C5C1E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Berlino, Germania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(fine marzo)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8CE1B2-97A3-44D5-81CC-A4D8E537FA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700" y="1439171"/>
            <a:ext cx="4774012" cy="3407634"/>
          </a:xfrm>
          <a:prstGeom prst="rect">
            <a:avLst/>
          </a:prstGeom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C5FEEB33-85D4-4256-9FD5-BCBD537DDE20}"/>
              </a:ext>
            </a:extLst>
          </p:cNvPr>
          <p:cNvSpPr/>
          <p:nvPr/>
        </p:nvSpPr>
        <p:spPr>
          <a:xfrm>
            <a:off x="5636712" y="1592281"/>
            <a:ext cx="3507288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Prima città in Europa a proporre ciclabili provvisorie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endParaRPr lang="it-IT" sz="2800" spc="-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91A32-6A62-4C11-8A9B-C426CD1404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6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2"/>
          <p:cNvSpPr/>
          <p:nvPr/>
        </p:nvSpPr>
        <p:spPr>
          <a:xfrm>
            <a:off x="1807560" y="393480"/>
            <a:ext cx="6739200" cy="8064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3600" b="1" strike="noStrike" spc="-1" dirty="0">
                <a:solidFill>
                  <a:srgbClr val="0092AB"/>
                </a:solidFill>
                <a:latin typeface="Calibri"/>
                <a:ea typeface="Arial"/>
              </a:rPr>
              <a:t>Perché cambiare?</a:t>
            </a:r>
            <a:endParaRPr lang="it-IT" sz="3600" b="0" strike="noStrike" spc="-1" dirty="0">
              <a:solidFill>
                <a:srgbClr val="0092AB"/>
              </a:solidFill>
              <a:latin typeface="Calibri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66FFCA3D-77FF-4BC3-8363-D0B05D644806}"/>
              </a:ext>
            </a:extLst>
          </p:cNvPr>
          <p:cNvSpPr/>
          <p:nvPr/>
        </p:nvSpPr>
        <p:spPr>
          <a:xfrm>
            <a:off x="1807560" y="1720563"/>
            <a:ext cx="7018729" cy="25596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Qualità dell’aria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Sicurezza stradale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Crescita economica (locale)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Traffico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Vivibilità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7DCDD5-E412-47E7-9FDB-9666E0DB50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43" y="369651"/>
            <a:ext cx="808889" cy="808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Budapest, Ungheria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(inizio aprile)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C5FEEB33-85D4-4256-9FD5-BCBD537DDE20}"/>
              </a:ext>
            </a:extLst>
          </p:cNvPr>
          <p:cNvSpPr/>
          <p:nvPr/>
        </p:nvSpPr>
        <p:spPr>
          <a:xfrm>
            <a:off x="5898314" y="1592281"/>
            <a:ext cx="3245685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Prima città in Europa a pianificare una rete di ciclabili provvisorie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endParaRPr lang="it-IT" sz="2800" spc="-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1CC19-3428-4B73-898F-7A6040082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204" y="1464010"/>
            <a:ext cx="5048111" cy="3365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F0EE2-4C84-4038-997C-5EEBA5A276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8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Dublino, Irlanda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(metà maggio)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C5FEEB33-85D4-4256-9FD5-BCBD537DDE20}"/>
              </a:ext>
            </a:extLst>
          </p:cNvPr>
          <p:cNvSpPr/>
          <p:nvPr/>
        </p:nvSpPr>
        <p:spPr>
          <a:xfrm>
            <a:off x="5898314" y="1592281"/>
            <a:ext cx="3245686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In ritardo sul resto d’Europa (e del mondo), anche le città più restie cominciano a creare ciclabili provvisorie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endParaRPr lang="it-IT" sz="2800" spc="-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159426-789C-45BA-8E07-93FBC30E8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203" y="1445961"/>
            <a:ext cx="5048111" cy="3401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5EA9CA-F4FD-4581-848B-C658EF1DB2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Portland, USA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(inizio aprile)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C5FEEB33-85D4-4256-9FD5-BCBD537DDE20}"/>
              </a:ext>
            </a:extLst>
          </p:cNvPr>
          <p:cNvSpPr/>
          <p:nvPr/>
        </p:nvSpPr>
        <p:spPr>
          <a:xfrm>
            <a:off x="5636712" y="1592281"/>
            <a:ext cx="3507288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Non tutte le ciclabili escono col buco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endParaRPr lang="it-IT" sz="2800" spc="-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E5454-249A-48FA-ABD2-6BDE157E7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00" y="1430176"/>
            <a:ext cx="4774012" cy="3433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936865-153E-4B0D-8150-22CDB9B11A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Parigi, Francia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(inizio gennaio)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C5FEEB33-85D4-4256-9FD5-BCBD537DDE20}"/>
              </a:ext>
            </a:extLst>
          </p:cNvPr>
          <p:cNvSpPr/>
          <p:nvPr/>
        </p:nvSpPr>
        <p:spPr>
          <a:xfrm>
            <a:off x="5636712" y="1375064"/>
            <a:ext cx="3507288" cy="35432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650km di nuove piste ciclabili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Ampliamento del servizio di bike sharing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Chiusura di alcune piazze al traffico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endParaRPr lang="it-IT" sz="2800" spc="-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DF16F-C945-44B6-BD3F-A453EA41AB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640" y="1375064"/>
            <a:ext cx="4724400" cy="3543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BA1CBD-0491-49E3-AF4A-242C30152D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Parigi, Francia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(inizio gennaio)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C5FEEB33-85D4-4256-9FD5-BCBD537DDE20}"/>
              </a:ext>
            </a:extLst>
          </p:cNvPr>
          <p:cNvSpPr/>
          <p:nvPr/>
        </p:nvSpPr>
        <p:spPr>
          <a:xfrm>
            <a:off x="5636712" y="1438568"/>
            <a:ext cx="3507288" cy="35432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Pianificazione già esistente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Forte volontà politica (Hidalgo + Najdovski)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Approccio olistico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endParaRPr lang="it-IT" sz="2000" spc="-1" dirty="0">
              <a:solidFill>
                <a:schemeClr val="bg1"/>
              </a:solidFill>
              <a:latin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000" spc="-1" dirty="0">
                <a:solidFill>
                  <a:schemeClr val="bg1"/>
                </a:solidFill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www.streetmix.net</a:t>
            </a:r>
            <a:r>
              <a:rPr lang="it-IT" sz="2000" spc="-1" dirty="0">
                <a:solidFill>
                  <a:schemeClr val="bg1"/>
                </a:solidFill>
                <a:latin typeface="Calibri"/>
              </a:rPr>
              <a:t> </a:t>
            </a:r>
            <a:endParaRPr lang="it-IT" sz="2800" spc="-1" dirty="0">
              <a:solidFill>
                <a:schemeClr val="bg1"/>
              </a:solidFill>
              <a:latin typeface="Calibri"/>
            </a:endParaRP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endParaRPr lang="it-IT" sz="2800" spc="-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458F4-CF0C-4368-8F47-3FCF9CFB4F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36" y="1438568"/>
            <a:ext cx="4528943" cy="3396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7459EC-B613-45C6-B239-DCB2CC231B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Parigi, Francia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(inizio gennaio)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0CE5BB-5B7E-4008-AB96-0DF9A81626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179" y="1250113"/>
            <a:ext cx="5590673" cy="3834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B59546-8172-48E4-AFF7-4195EC8B92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1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Parigi, Francia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(inizio gennaio)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F04693-02FB-4892-971E-D193E21DDC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469" y="1250113"/>
            <a:ext cx="5378203" cy="3834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64D31F-5ED4-437D-A9F0-EE90ADE85C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6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Vienna, Austria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(inizio aprile)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C5FEEB33-85D4-4256-9FD5-BCBD537DDE20}"/>
              </a:ext>
            </a:extLst>
          </p:cNvPr>
          <p:cNvSpPr/>
          <p:nvPr/>
        </p:nvSpPr>
        <p:spPr>
          <a:xfrm>
            <a:off x="5486400" y="1592281"/>
            <a:ext cx="3657600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A Vienna inaugurate le strade a 20km/h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Cambia la priorità di utilizzo: l’auto non è più su un piedistallo, ma alla pari con gli altri utenti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endParaRPr lang="it-IT" sz="2800" spc="-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FE80D-6797-4A7D-AAA3-F1D2C8BF67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4053" y="1353915"/>
            <a:ext cx="3786809" cy="3585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0AA6BA-9F29-4087-BDF2-FF0C92D82F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9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Bruxelles, Belgio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(inizio aprile)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288A21A1-6CF7-4335-BDF1-EFE514DD81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642" y="1281932"/>
            <a:ext cx="6598408" cy="3819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8547C1-49CE-4699-ACD0-541A4831AC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Bruxelles, Belgio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(inizio aprile)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C5FEEB33-85D4-4256-9FD5-BCBD537DDE20}"/>
              </a:ext>
            </a:extLst>
          </p:cNvPr>
          <p:cNvSpPr/>
          <p:nvPr/>
        </p:nvSpPr>
        <p:spPr>
          <a:xfrm>
            <a:off x="5486400" y="1592281"/>
            <a:ext cx="3657600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Tutto il «pentagono» a 20km/h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Cambia la priorità di utilizzo: pedoni e ciclisti </a:t>
            </a:r>
            <a:r>
              <a:rPr lang="it-IT" sz="2800" spc="-1" dirty="0" err="1">
                <a:solidFill>
                  <a:schemeClr val="bg1"/>
                </a:solidFill>
                <a:latin typeface="Calibri"/>
              </a:rPr>
              <a:t>hannosempre</a:t>
            </a:r>
            <a:r>
              <a:rPr lang="it-IT" sz="2800" spc="-1" dirty="0">
                <a:solidFill>
                  <a:schemeClr val="bg1"/>
                </a:solidFill>
                <a:latin typeface="Calibri"/>
              </a:rPr>
              <a:t> la precedenza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endParaRPr lang="it-IT" sz="2800" spc="-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36139F-3E74-4433-B95B-110FCD3D3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11" y="1344042"/>
            <a:ext cx="4429252" cy="3595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C4FE4C-7C52-4700-8DCE-D70C0D5168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4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B277CA0-6053-44FA-B344-D08BF7CE3A0E}"/>
              </a:ext>
            </a:extLst>
          </p:cNvPr>
          <p:cNvSpPr/>
          <p:nvPr/>
        </p:nvSpPr>
        <p:spPr>
          <a:xfrm>
            <a:off x="1803402" y="444593"/>
            <a:ext cx="692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Qualità dell’aria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8D468E-AE7E-4826-94FC-BB0DBC428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23" y="369651"/>
            <a:ext cx="808889" cy="8088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D41E0B-C458-451C-82A3-6965296688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464" y="1537397"/>
            <a:ext cx="4155089" cy="2763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C4C675-584F-4CF0-970A-D13E1A256C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94" y="1536808"/>
            <a:ext cx="3918943" cy="27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7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Bruxelles, Belgio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(inizio aprile)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1B28A674-8C0F-4D57-98CC-20905E9DE106}"/>
              </a:ext>
            </a:extLst>
          </p:cNvPr>
          <p:cNvSpPr/>
          <p:nvPr/>
        </p:nvSpPr>
        <p:spPr>
          <a:xfrm>
            <a:off x="5281863" y="1414745"/>
            <a:ext cx="3862137" cy="32140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Punto di partenza difficile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Piani già esistenti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Forte volontà politica (Van </a:t>
            </a:r>
            <a:r>
              <a:rPr lang="it-IT" sz="2800" spc="-1" dirty="0" err="1">
                <a:solidFill>
                  <a:schemeClr val="bg1"/>
                </a:solidFill>
                <a:latin typeface="Calibri"/>
              </a:rPr>
              <a:t>den</a:t>
            </a:r>
            <a:r>
              <a:rPr lang="it-IT" sz="2800" spc="-1" dirty="0">
                <a:solidFill>
                  <a:schemeClr val="bg1"/>
                </a:solidFill>
                <a:latin typeface="Calibri"/>
              </a:rPr>
              <a:t> Brandt + </a:t>
            </a:r>
            <a:r>
              <a:rPr lang="it-IT" sz="2800" spc="-1" dirty="0" err="1">
                <a:solidFill>
                  <a:schemeClr val="bg1"/>
                </a:solidFill>
                <a:latin typeface="Calibri"/>
              </a:rPr>
              <a:t>Smet</a:t>
            </a:r>
            <a:r>
              <a:rPr lang="it-IT" sz="2800" spc="-1" dirty="0">
                <a:solidFill>
                  <a:schemeClr val="bg1"/>
                </a:solidFill>
                <a:latin typeface="Calibri"/>
              </a:rPr>
              <a:t>)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Approccio olistico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11ECBC-0507-4BA4-BAAC-2865A4275C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DF9664-0BA9-4BC6-BF29-77E47C1AAA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00" y="1518405"/>
            <a:ext cx="4460463" cy="31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C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New York City, USA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(inizio aprile)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2F4513F7-4C35-4D1A-85F7-EDDF4F9B16A4}"/>
              </a:ext>
            </a:extLst>
          </p:cNvPr>
          <p:cNvSpPr/>
          <p:nvPr/>
        </p:nvSpPr>
        <p:spPr>
          <a:xfrm>
            <a:off x="5887234" y="1592281"/>
            <a:ext cx="3256766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2,4km di strade chiuse al traffico. Tutti i cittadini vivono a 5min da una strada chiusa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A101A-01C9-450E-B57C-01F6B42656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136" y="1503945"/>
            <a:ext cx="4979098" cy="3330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5EF22B-CB2F-4014-9CD3-8A21312F2A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3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C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La Valletta, Malta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(metà maggio)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2F4513F7-4C35-4D1A-85F7-EDDF4F9B16A4}"/>
              </a:ext>
            </a:extLst>
          </p:cNvPr>
          <p:cNvSpPr/>
          <p:nvPr/>
        </p:nvSpPr>
        <p:spPr>
          <a:xfrm>
            <a:off x="5951620" y="1592281"/>
            <a:ext cx="3192379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Un piccolo passo per l’umanità, un grande passo per Malta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C0A44-7068-475B-A7E8-A31FB62262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542" y="1438903"/>
            <a:ext cx="5102079" cy="3401386"/>
          </a:xfrm>
          <a:prstGeom prst="rect">
            <a:avLst/>
          </a:prstGeom>
          <a:solidFill>
            <a:srgbClr val="B1CB3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646253-4F96-45D4-8F78-FE7D95129E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C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Atene, Grecia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(inizio giugno)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2F4513F7-4C35-4D1A-85F7-EDDF4F9B16A4}"/>
              </a:ext>
            </a:extLst>
          </p:cNvPr>
          <p:cNvSpPr/>
          <p:nvPr/>
        </p:nvSpPr>
        <p:spPr>
          <a:xfrm>
            <a:off x="6059906" y="1592281"/>
            <a:ext cx="3084093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Dalle città più pioneristiche alle più conservatrici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70E4C1-7E01-44EE-8801-7A6C2553EF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12" y="1592281"/>
            <a:ext cx="5217694" cy="3113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09F13-EFBD-4BA6-8D46-59812BB41A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8C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Regno Unito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(metà maggio)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2F4513F7-4C35-4D1A-85F7-EDDF4F9B16A4}"/>
              </a:ext>
            </a:extLst>
          </p:cNvPr>
          <p:cNvSpPr/>
          <p:nvPr/>
        </p:nvSpPr>
        <p:spPr>
          <a:xfrm>
            <a:off x="6035840" y="1592281"/>
            <a:ext cx="3108159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Un pacchetto da £2 miliardi per pedonalità e ciclabilità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Voucher per la riparazione della propria bici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33BF14-11A2-4C8C-9818-8D6FB5FB45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93" y="1394789"/>
            <a:ext cx="5166247" cy="3444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F01279-0108-40AA-BE07-545689EF87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8C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Francia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(metà maggio)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2F4513F7-4C35-4D1A-85F7-EDDF4F9B16A4}"/>
              </a:ext>
            </a:extLst>
          </p:cNvPr>
          <p:cNvSpPr/>
          <p:nvPr/>
        </p:nvSpPr>
        <p:spPr>
          <a:xfrm>
            <a:off x="5835316" y="1592281"/>
            <a:ext cx="3308683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Fino a €400/anno per andare al lavoro senz’auto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Voucher per la riparazione della propria bici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F59284-A9C9-46AF-B0B4-ACB7D21F42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265" y="1499937"/>
            <a:ext cx="4960052" cy="3301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43979-9FF1-42DD-BBEA-0DDE5BD9C0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8C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7B933CE8-C2F7-49DC-BFCB-F774550725D3}"/>
              </a:ext>
            </a:extLst>
          </p:cNvPr>
          <p:cNvSpPr/>
          <p:nvPr/>
        </p:nvSpPr>
        <p:spPr>
          <a:xfrm>
            <a:off x="1514053" y="444593"/>
            <a:ext cx="721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Italia </a:t>
            </a:r>
            <a:r>
              <a:rPr kumimoji="0" lang="it-IT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(metà maggio)</a:t>
            </a:r>
            <a:endParaRPr kumimoji="0" lang="it-IT" sz="3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2F4513F7-4C35-4D1A-85F7-EDDF4F9B16A4}"/>
              </a:ext>
            </a:extLst>
          </p:cNvPr>
          <p:cNvSpPr/>
          <p:nvPr/>
        </p:nvSpPr>
        <p:spPr>
          <a:xfrm>
            <a:off x="5908618" y="1592281"/>
            <a:ext cx="3235381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Fino a €500/60% per comprare una bici (elettrica)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A4F2FA-126E-4618-86A8-138F09494A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15" y="1451808"/>
            <a:ext cx="5039603" cy="3348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22F191-5E79-4D3B-8C20-E2133C8A74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8" y="385695"/>
            <a:ext cx="808889" cy="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1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2"/>
          <p:cNvSpPr/>
          <p:nvPr/>
        </p:nvSpPr>
        <p:spPr>
          <a:xfrm>
            <a:off x="1807560" y="393480"/>
            <a:ext cx="6739200" cy="8064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0092AB"/>
                </a:solidFill>
                <a:effectLst/>
                <a:uLnTx/>
                <a:uFillTx/>
                <a:latin typeface="Calibri"/>
                <a:ea typeface="Arial"/>
                <a:cs typeface="+mn-cs"/>
              </a:rPr>
              <a:t>Webinar per il World Bicycle Day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0092A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66FFCA3D-77FF-4BC3-8363-D0B05D644806}"/>
              </a:ext>
            </a:extLst>
          </p:cNvPr>
          <p:cNvSpPr/>
          <p:nvPr/>
        </p:nvSpPr>
        <p:spPr>
          <a:xfrm>
            <a:off x="1807560" y="1720562"/>
            <a:ext cx="7018729" cy="30920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lvl="0">
              <a:spcBef>
                <a:spcPts val="601"/>
              </a:spcBef>
              <a:buClr>
                <a:srgbClr val="D9D9D9"/>
              </a:buClr>
              <a:defRPr/>
            </a:pPr>
            <a:r>
              <a:rPr lang="it-IT" sz="2800" spc="-1" dirty="0">
                <a:solidFill>
                  <a:srgbClr val="055068"/>
                </a:solidFill>
              </a:rPr>
              <a:t>	       3 giugno, 14.00-15.30</a:t>
            </a:r>
            <a:endParaRPr kumimoji="0" lang="it-IT" sz="2800" b="0" i="0" u="none" strike="noStrike" kern="1200" cap="none" spc="-1" normalizeH="0" baseline="0" noProof="0" dirty="0">
              <a:ln>
                <a:noFill/>
              </a:ln>
              <a:solidFill>
                <a:srgbClr val="05506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0" lvl="0">
              <a:spcBef>
                <a:spcPts val="601"/>
              </a:spcBef>
              <a:buClr>
                <a:srgbClr val="D9D9D9"/>
              </a:buClr>
              <a:defRPr/>
            </a:pPr>
            <a:endParaRPr kumimoji="0" lang="it-IT" sz="2800" b="0" i="0" u="none" strike="noStrike" kern="1200" cap="none" spc="-1" normalizeH="0" baseline="0" noProof="0" dirty="0">
              <a:ln>
                <a:noFill/>
              </a:ln>
              <a:solidFill>
                <a:srgbClr val="05506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0" lvl="0">
              <a:spcBef>
                <a:spcPts val="601"/>
              </a:spcBef>
              <a:buClr>
                <a:srgbClr val="D9D9D9"/>
              </a:buClr>
              <a:defRPr/>
            </a:pPr>
            <a:endParaRPr kumimoji="0" lang="it-IT" sz="2800" b="0" i="0" u="none" strike="noStrike" kern="1200" cap="none" spc="-1" normalizeH="0" baseline="0" noProof="0" dirty="0">
              <a:ln>
                <a:noFill/>
              </a:ln>
              <a:solidFill>
                <a:srgbClr val="05506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0" lvl="0">
              <a:spcBef>
                <a:spcPts val="601"/>
              </a:spcBef>
              <a:buClr>
                <a:srgbClr val="D9D9D9"/>
              </a:buClr>
              <a:defRPr/>
            </a:pPr>
            <a:endParaRPr kumimoji="0" lang="it-IT" sz="2800" b="0" i="0" u="none" strike="noStrike" kern="1200" cap="none" spc="-1" normalizeH="0" baseline="0" noProof="0" dirty="0">
              <a:ln>
                <a:noFill/>
              </a:ln>
              <a:solidFill>
                <a:srgbClr val="05506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0" lvl="0">
              <a:spcBef>
                <a:spcPts val="601"/>
              </a:spcBef>
              <a:buClr>
                <a:srgbClr val="D9D9D9"/>
              </a:buClr>
              <a:defRPr/>
            </a:pPr>
            <a:r>
              <a:rPr kumimoji="0" lang="it-IT" sz="2800" b="0" i="0" u="none" strike="noStrike" kern="1200" cap="none" spc="-1" normalizeH="0" baseline="0" noProof="0" dirty="0">
                <a:ln>
                  <a:noFill/>
                </a:ln>
                <a:solidFill>
                  <a:srgbClr val="05506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Iscrivetevi alla nostra </a:t>
            </a:r>
            <a:r>
              <a:rPr kumimoji="0" lang="it-IT" sz="2800" b="0" i="0" u="none" strike="noStrike" kern="1200" cap="none" spc="-1" normalizeH="0" baseline="0" noProof="0" dirty="0">
                <a:ln>
                  <a:noFill/>
                </a:ln>
                <a:solidFill>
                  <a:srgbClr val="055068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newsletter</a:t>
            </a:r>
            <a:endParaRPr kumimoji="0" lang="it-IT" sz="2800" b="0" i="0" u="none" strike="noStrike" kern="1200" cap="none" spc="-1" normalizeH="0" baseline="0" noProof="0" dirty="0">
              <a:ln>
                <a:noFill/>
              </a:ln>
              <a:solidFill>
                <a:srgbClr val="05506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0" lvl="0">
              <a:spcBef>
                <a:spcPts val="601"/>
              </a:spcBef>
              <a:buClr>
                <a:srgbClr val="D9D9D9"/>
              </a:buClr>
              <a:defRPr/>
            </a:pPr>
            <a:r>
              <a:rPr lang="it-IT" sz="2800" b="1" spc="-1" dirty="0">
                <a:solidFill>
                  <a:srgbClr val="055068"/>
                </a:solidFill>
                <a:latin typeface="Calibri"/>
              </a:rPr>
              <a:t>Continuate a pedalare!</a:t>
            </a:r>
            <a:endParaRPr kumimoji="0" lang="it-IT" sz="2800" b="1" i="0" u="none" strike="noStrike" kern="1200" cap="none" spc="-1" normalizeH="0" baseline="0" noProof="0" dirty="0">
              <a:ln>
                <a:noFill/>
              </a:ln>
              <a:solidFill>
                <a:srgbClr val="05506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endParaRPr kumimoji="0" lang="it-IT" sz="2800" b="0" i="0" u="none" strike="noStrike" kern="1200" cap="none" spc="-1" normalizeH="0" baseline="0" noProof="0" dirty="0">
              <a:ln>
                <a:noFill/>
              </a:ln>
              <a:solidFill>
                <a:srgbClr val="05506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7DCDD5-E412-47E7-9FDB-9666E0DB50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43" y="369651"/>
            <a:ext cx="808889" cy="808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22612E-156C-477A-8F24-2F87A42B54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547" y="1345659"/>
            <a:ext cx="1226885" cy="122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0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866EB8-B5F4-4DEA-87E9-DD0054EAE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0" y="-6873"/>
            <a:ext cx="9144000" cy="5145841"/>
          </a:xfrm>
          <a:prstGeom prst="rect">
            <a:avLst/>
          </a:prstGeom>
        </p:spPr>
      </p:pic>
      <p:sp>
        <p:nvSpPr>
          <p:cNvPr id="403" name="CustomShape 1"/>
          <p:cNvSpPr/>
          <p:nvPr/>
        </p:nvSpPr>
        <p:spPr>
          <a:xfrm>
            <a:off x="4759560" y="6120"/>
            <a:ext cx="4384080" cy="5144040"/>
          </a:xfrm>
          <a:prstGeom prst="rect">
            <a:avLst/>
          </a:prstGeom>
          <a:gradFill rotWithShape="0"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40000"/>
                </a:srgbClr>
              </a:gs>
            </a:gsLst>
            <a:lin ang="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CustomShape 2"/>
          <p:cNvSpPr/>
          <p:nvPr/>
        </p:nvSpPr>
        <p:spPr>
          <a:xfrm>
            <a:off x="4268520" y="2960762"/>
            <a:ext cx="4476600" cy="10173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9360" dir="5400000">
              <a:srgbClr val="00001A">
                <a:alpha val="1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6000" b="1" strike="noStrike" spc="-301" dirty="0">
                <a:solidFill>
                  <a:srgbClr val="0092AB"/>
                </a:solidFill>
                <a:latin typeface="Arial"/>
                <a:ea typeface="Roboto Slab"/>
              </a:rPr>
              <a:t>Grazie a </a:t>
            </a:r>
            <a:r>
              <a:rPr lang="it-IT" sz="6000" b="1" strike="noStrike" spc="-301" dirty="0" err="1">
                <a:solidFill>
                  <a:srgbClr val="0092AB"/>
                </a:solidFill>
                <a:latin typeface="Arial"/>
                <a:ea typeface="Roboto Slab"/>
              </a:rPr>
              <a:t>tutt</a:t>
            </a:r>
            <a:r>
              <a:rPr lang="it-IT" sz="6000" b="1" strike="noStrike" spc="-301" dirty="0">
                <a:solidFill>
                  <a:srgbClr val="0092AB"/>
                </a:solidFill>
                <a:latin typeface="Arial"/>
                <a:ea typeface="Roboto Slab"/>
              </a:rPr>
              <a:t>*! </a:t>
            </a:r>
            <a:endParaRPr lang="it-IT" sz="6000" b="0" strike="noStrike" spc="-1" dirty="0">
              <a:latin typeface="Arial"/>
            </a:endParaRPr>
          </a:p>
        </p:txBody>
      </p:sp>
      <p:sp>
        <p:nvSpPr>
          <p:cNvPr id="407" name="CustomShape 4"/>
          <p:cNvSpPr/>
          <p:nvPr/>
        </p:nvSpPr>
        <p:spPr>
          <a:xfrm>
            <a:off x="0" y="4313880"/>
            <a:ext cx="8745120" cy="831960"/>
          </a:xfrm>
          <a:prstGeom prst="rect">
            <a:avLst/>
          </a:prstGeom>
          <a:solidFill>
            <a:srgbClr val="0092A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5"/>
          <p:cNvSpPr/>
          <p:nvPr/>
        </p:nvSpPr>
        <p:spPr>
          <a:xfrm>
            <a:off x="1733400" y="4415040"/>
            <a:ext cx="6907680" cy="67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it-IT" sz="21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Niccolò Panozzo</a:t>
            </a:r>
            <a:endParaRPr lang="it-IT" sz="21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it-IT" sz="15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n.panozzo@ecf.com</a:t>
            </a:r>
            <a:endParaRPr lang="it-IT" sz="1500" b="0" strike="noStrike" spc="-1" dirty="0">
              <a:latin typeface="Arial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9ED65731-B061-4255-8BDF-B3F50314A73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7680" y="4416299"/>
            <a:ext cx="1665360" cy="64106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B277CA0-6053-44FA-B344-D08BF7CE3A0E}"/>
              </a:ext>
            </a:extLst>
          </p:cNvPr>
          <p:cNvSpPr/>
          <p:nvPr/>
        </p:nvSpPr>
        <p:spPr>
          <a:xfrm>
            <a:off x="1803402" y="444593"/>
            <a:ext cx="692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Qualità dell’aria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8D468E-AE7E-4826-94FC-BB0DBC428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23" y="369651"/>
            <a:ext cx="808889" cy="808889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456DDBC1-D55D-42E8-B471-79DF37792C6C}"/>
              </a:ext>
            </a:extLst>
          </p:cNvPr>
          <p:cNvSpPr/>
          <p:nvPr/>
        </p:nvSpPr>
        <p:spPr>
          <a:xfrm>
            <a:off x="5634634" y="2478498"/>
            <a:ext cx="3228011" cy="13364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lvl="0">
              <a:spcBef>
                <a:spcPts val="601"/>
              </a:spcBef>
              <a:buClr>
                <a:srgbClr val="D9D9D9"/>
              </a:buClr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Oltre 400,000 morti premature ogni anno in Europa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endParaRPr lang="it-IT" sz="2800" spc="-1" dirty="0">
              <a:solidFill>
                <a:srgbClr val="055068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BD699-4F21-4EEA-8D7E-91014BBD0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23" y="1873813"/>
            <a:ext cx="4519175" cy="254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B277CA0-6053-44FA-B344-D08BF7CE3A0E}"/>
              </a:ext>
            </a:extLst>
          </p:cNvPr>
          <p:cNvSpPr/>
          <p:nvPr/>
        </p:nvSpPr>
        <p:spPr>
          <a:xfrm>
            <a:off x="1803402" y="444593"/>
            <a:ext cx="692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Sicurezza stradale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8D468E-AE7E-4826-94FC-BB0DBC428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23" y="369651"/>
            <a:ext cx="808889" cy="808889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456DDBC1-D55D-42E8-B471-79DF37792C6C}"/>
              </a:ext>
            </a:extLst>
          </p:cNvPr>
          <p:cNvSpPr/>
          <p:nvPr/>
        </p:nvSpPr>
        <p:spPr>
          <a:xfrm>
            <a:off x="4863831" y="1592281"/>
            <a:ext cx="3998816" cy="3108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Più di 25,000 morti ogni anno in Europa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Più di 135,000 feriti gravi</a:t>
            </a:r>
          </a:p>
          <a:p>
            <a:pPr marL="457560" lvl="0" indent="-457200">
              <a:spcBef>
                <a:spcPts val="601"/>
              </a:spcBef>
              <a:buClr>
                <a:srgbClr val="D9D9D9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Italia al primo posto per morti in strada in UE (+3,300 nel 2018)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A2E643-9FFC-4F7D-8F64-32970B06CC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675" y="1357047"/>
            <a:ext cx="2386700" cy="35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0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B277CA0-6053-44FA-B344-D08BF7CE3A0E}"/>
              </a:ext>
            </a:extLst>
          </p:cNvPr>
          <p:cNvSpPr/>
          <p:nvPr/>
        </p:nvSpPr>
        <p:spPr>
          <a:xfrm>
            <a:off x="1803402" y="444593"/>
            <a:ext cx="692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Crescita dell’economia (locale)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8D468E-AE7E-4826-94FC-BB0DBC428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23" y="369651"/>
            <a:ext cx="808889" cy="808889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456DDBC1-D55D-42E8-B471-79DF37792C6C}"/>
              </a:ext>
            </a:extLst>
          </p:cNvPr>
          <p:cNvSpPr/>
          <p:nvPr/>
        </p:nvSpPr>
        <p:spPr>
          <a:xfrm>
            <a:off x="817123" y="1429840"/>
            <a:ext cx="3754877" cy="11161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lvl="0">
              <a:spcBef>
                <a:spcPts val="601"/>
              </a:spcBef>
              <a:buClr>
                <a:srgbClr val="D9D9D9"/>
              </a:buClr>
              <a:defRPr/>
            </a:pPr>
            <a:r>
              <a:rPr lang="it-IT" sz="2800" spc="-1" dirty="0">
                <a:solidFill>
                  <a:schemeClr val="bg1"/>
                </a:solidFill>
                <a:latin typeface="Calibri"/>
              </a:rPr>
              <a:t>Benefici economici per </a:t>
            </a:r>
          </a:p>
          <a:p>
            <a:pPr marL="360" lvl="0">
              <a:spcBef>
                <a:spcPts val="601"/>
              </a:spcBef>
              <a:buClr>
                <a:srgbClr val="D9D9D9"/>
              </a:buClr>
              <a:defRPr/>
            </a:pPr>
            <a:r>
              <a:rPr lang="it-IT" sz="2800" b="1" spc="-1" dirty="0">
                <a:solidFill>
                  <a:schemeClr val="bg1"/>
                </a:solidFill>
                <a:latin typeface="Calibri"/>
              </a:rPr>
              <a:t>+150 miliardi </a:t>
            </a:r>
            <a:r>
              <a:rPr lang="it-IT" sz="2800" spc="-1" dirty="0">
                <a:solidFill>
                  <a:schemeClr val="bg1"/>
                </a:solidFill>
                <a:latin typeface="Calibri"/>
              </a:rPr>
              <a:t>di euro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DEDFB7-7490-41C2-B5A8-03BF2C714F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376" y="2676884"/>
            <a:ext cx="7401248" cy="245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B277CA0-6053-44FA-B344-D08BF7CE3A0E}"/>
              </a:ext>
            </a:extLst>
          </p:cNvPr>
          <p:cNvSpPr/>
          <p:nvPr/>
        </p:nvSpPr>
        <p:spPr>
          <a:xfrm>
            <a:off x="1803402" y="444593"/>
            <a:ext cx="692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Traffico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8D468E-AE7E-4826-94FC-BB0DBC428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23" y="369651"/>
            <a:ext cx="808889" cy="808889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456DDBC1-D55D-42E8-B471-79DF37792C6C}"/>
              </a:ext>
            </a:extLst>
          </p:cNvPr>
          <p:cNvSpPr/>
          <p:nvPr/>
        </p:nvSpPr>
        <p:spPr>
          <a:xfrm>
            <a:off x="145914" y="1607954"/>
            <a:ext cx="4426086" cy="31597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lvl="0">
              <a:spcBef>
                <a:spcPts val="601"/>
              </a:spcBef>
              <a:buClr>
                <a:srgbClr val="D9D9D9"/>
              </a:buClr>
              <a:defRPr/>
            </a:pPr>
            <a:r>
              <a:rPr lang="it-IT" sz="2500" spc="-1" dirty="0">
                <a:solidFill>
                  <a:schemeClr val="bg1"/>
                </a:solidFill>
                <a:latin typeface="Calibri"/>
              </a:rPr>
              <a:t>«Le città europee sono tra le più lente al mondo. I centri storici molto densi, le strade strette e la rete viaria complessa le rendono poco adatte alle auto. Fortunatamente, i mezzi pubblici e i percorsi ciclabili e pedonali offrono ottime alternative»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F04B9D-69DC-4EDC-9C58-15FA446188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0779" y="1883526"/>
            <a:ext cx="4056311" cy="266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B277CA0-6053-44FA-B344-D08BF7CE3A0E}"/>
              </a:ext>
            </a:extLst>
          </p:cNvPr>
          <p:cNvSpPr/>
          <p:nvPr/>
        </p:nvSpPr>
        <p:spPr>
          <a:xfrm>
            <a:off x="1803402" y="444593"/>
            <a:ext cx="692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Vivibilità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8D468E-AE7E-4826-94FC-BB0DBC428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23" y="369651"/>
            <a:ext cx="808889" cy="808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E110B-5B58-4368-AFED-43A15ED599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485" y="1296669"/>
            <a:ext cx="6617030" cy="37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B277CA0-6053-44FA-B344-D08BF7CE3A0E}"/>
              </a:ext>
            </a:extLst>
          </p:cNvPr>
          <p:cNvSpPr/>
          <p:nvPr/>
        </p:nvSpPr>
        <p:spPr>
          <a:xfrm>
            <a:off x="1803401" y="444593"/>
            <a:ext cx="6105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3600" b="1" spc="-1" dirty="0">
                <a:solidFill>
                  <a:srgbClr val="0092AB"/>
                </a:solidFill>
                <a:latin typeface="Calibri" panose="020F0502020204030204" pitchFamily="34" charset="0"/>
                <a:ea typeface="Barlow"/>
                <a:cs typeface="Calibri" panose="020F0502020204030204" pitchFamily="34" charset="0"/>
              </a:rPr>
              <a:t>Le nostre raccomandazioni</a:t>
            </a:r>
            <a:endParaRPr lang="it-IT" sz="3600" spc="-1" dirty="0">
              <a:solidFill>
                <a:srgbClr val="0092A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AFBC8E-0508-41E6-BCD2-49BBCBBC2E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20" y="363313"/>
            <a:ext cx="808889" cy="808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020340-E343-4ED7-AD76-BD84C3DA82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20" y="1728469"/>
            <a:ext cx="3903560" cy="2600340"/>
          </a:xfrm>
          <a:prstGeom prst="rect">
            <a:avLst/>
          </a:prstGeom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80745CA2-6210-4E3C-B7E5-69D81C947F82}"/>
              </a:ext>
            </a:extLst>
          </p:cNvPr>
          <p:cNvSpPr/>
          <p:nvPr/>
        </p:nvSpPr>
        <p:spPr>
          <a:xfrm>
            <a:off x="4855955" y="1599023"/>
            <a:ext cx="3969634" cy="28592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14710" lvl="0" indent="-514350">
              <a:spcBef>
                <a:spcPts val="601"/>
              </a:spcBef>
              <a:buClr>
                <a:srgbClr val="055068"/>
              </a:buClr>
              <a:buFont typeface="+mj-lt"/>
              <a:buAutoNum type="arabicPeriod"/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Una rete di piste ciclabili</a:t>
            </a:r>
          </a:p>
          <a:p>
            <a:pPr marL="514710" lvl="0" indent="-514350">
              <a:spcBef>
                <a:spcPts val="601"/>
              </a:spcBef>
              <a:buClr>
                <a:srgbClr val="055068"/>
              </a:buClr>
              <a:buFont typeface="+mj-lt"/>
              <a:buAutoNum type="arabicPeriod"/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Riduzione dei limiti di velocità </a:t>
            </a:r>
          </a:p>
          <a:p>
            <a:pPr marL="514710" lvl="0" indent="-514350">
              <a:spcBef>
                <a:spcPts val="601"/>
              </a:spcBef>
              <a:buClr>
                <a:srgbClr val="055068"/>
              </a:buClr>
              <a:buFont typeface="+mj-lt"/>
              <a:buAutoNum type="arabicPeriod"/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Incentivi e disincentivi</a:t>
            </a:r>
          </a:p>
          <a:p>
            <a:pPr marL="514710" lvl="0" indent="-514350">
              <a:spcBef>
                <a:spcPts val="601"/>
              </a:spcBef>
              <a:buClr>
                <a:srgbClr val="055068"/>
              </a:buClr>
              <a:buFont typeface="+mj-lt"/>
              <a:buAutoNum type="arabicPeriod"/>
              <a:defRPr/>
            </a:pPr>
            <a:r>
              <a:rPr lang="it-IT" sz="2800" spc="-1" dirty="0">
                <a:solidFill>
                  <a:srgbClr val="055068"/>
                </a:solidFill>
                <a:latin typeface="Calibri"/>
              </a:rPr>
              <a:t>Ciclo-logistica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19686</TotalTime>
  <Words>882</Words>
  <Application>Microsoft Office PowerPoint</Application>
  <PresentationFormat>Custom</PresentationFormat>
  <Paragraphs>130</Paragraphs>
  <Slides>38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Office Theme</vt:lpstr>
      <vt:lpstr>Personalizza struttura</vt:lpstr>
      <vt:lpstr>1_Personalizza struttura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Eurobike</dc:title>
  <dc:subject/>
  <dc:creator>Omer Malak</dc:creator>
  <dc:description/>
  <cp:lastModifiedBy>Niccolo' Panozzo</cp:lastModifiedBy>
  <cp:revision>390</cp:revision>
  <cp:lastPrinted>2019-05-21T23:26:55Z</cp:lastPrinted>
  <dcterms:modified xsi:type="dcterms:W3CDTF">2020-05-14T15:50:17Z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7</vt:i4>
  </property>
  <property fmtid="{D5CDD505-2E9C-101B-9397-08002B2CF9AE}" pid="8" name="PresentationFormat">
    <vt:lpwstr>On-screen Show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15</vt:i4>
  </property>
</Properties>
</file>