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1560" r:id="rId3"/>
    <p:sldId id="1527" r:id="rId4"/>
    <p:sldId id="1559" r:id="rId5"/>
    <p:sldId id="1543" r:id="rId6"/>
    <p:sldId id="1544" r:id="rId7"/>
    <p:sldId id="1545" r:id="rId8"/>
    <p:sldId id="1546" r:id="rId9"/>
    <p:sldId id="1547" r:id="rId10"/>
    <p:sldId id="1548" r:id="rId11"/>
    <p:sldId id="1549" r:id="rId12"/>
    <p:sldId id="1550" r:id="rId13"/>
    <p:sldId id="1552" r:id="rId14"/>
    <p:sldId id="1553" r:id="rId15"/>
    <p:sldId id="1554" r:id="rId16"/>
    <p:sldId id="1555" r:id="rId17"/>
    <p:sldId id="1542" r:id="rId18"/>
    <p:sldId id="1556" r:id="rId19"/>
    <p:sldId id="1557" r:id="rId20"/>
    <p:sldId id="1561" r:id="rId21"/>
    <p:sldId id="1531" r:id="rId22"/>
    <p:sldId id="1551" r:id="rId23"/>
    <p:sldId id="1558" r:id="rId24"/>
    <p:sldId id="1533" r:id="rId25"/>
  </p:sldIdLst>
  <p:sldSz cx="12192000" cy="6858000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62C2A"/>
    <a:srgbClr val="FFFFFF"/>
    <a:srgbClr val="000000"/>
    <a:srgbClr val="6B7363"/>
    <a:srgbClr val="8395B1"/>
    <a:srgbClr val="ECBCB0"/>
    <a:srgbClr val="CF786F"/>
    <a:srgbClr val="A6A6A6"/>
    <a:srgbClr val="6E7D76"/>
    <a:srgbClr val="E7A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78667" autoAdjust="0"/>
  </p:normalViewPr>
  <p:slideViewPr>
    <p:cSldViewPr snapToGrid="0">
      <p:cViewPr varScale="1">
        <p:scale>
          <a:sx n="71" d="100"/>
          <a:sy n="71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84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DD974B-0340-467F-867D-D369B6D72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31FE1-6826-4CCC-ACEC-1D8D8663A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99F9-1B12-47E0-AE9E-D79A2ED3F2EF}" type="datetimeFigureOut">
              <a:rPr lang="en-BE" smtClean="0"/>
              <a:t>23/04/2020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42150-1639-404B-BF3C-A89A15FC15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13C8D-2CDB-4E98-A9C3-20FA8D941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D54D-50FB-4968-9C5B-B4A93258809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024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23-4-2020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63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77% in Antwerp is worried or extremely worried</a:t>
            </a:r>
          </a:p>
          <a:p>
            <a:r>
              <a:rPr lang="en-US" dirty="0"/>
              <a:t>People have reasons to be concerned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01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96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V-shaped panel to hold the tubes in a standardized way</a:t>
            </a: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22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sample of 20,000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€10 to join the experiment</a:t>
            </a:r>
            <a:endParaRPr lang="en-BE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77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71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of AP model with external dataset (=CN)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20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1/3 dose at home</a:t>
            </a:r>
          </a:p>
          <a:p>
            <a:r>
              <a:rPr lang="en-US" dirty="0"/>
              <a:t>1/3 dose at work</a:t>
            </a:r>
          </a:p>
          <a:p>
            <a:r>
              <a:rPr lang="en-US" dirty="0"/>
              <a:t>1/3 dose while traveling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44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results were communicated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16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71955-9AD5-4118-93B0-6B4AC449F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0" y="-17038"/>
            <a:ext cx="12191435" cy="3962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531" y="4293096"/>
            <a:ext cx="9313035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73113E-A8AF-4B15-B714-38D509244DF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49116" y="71780"/>
            <a:ext cx="0" cy="5731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54AFCE-A83E-4654-8E53-18B88B7EDF7D}"/>
              </a:ext>
            </a:extLst>
          </p:cNvPr>
          <p:cNvCxnSpPr>
            <a:cxnSpLocks/>
          </p:cNvCxnSpPr>
          <p:nvPr userDrawn="1"/>
        </p:nvCxnSpPr>
        <p:spPr>
          <a:xfrm flipV="1">
            <a:off x="216694" y="100206"/>
            <a:ext cx="11732422" cy="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E0E5B-A723-46C8-8245-67FE4E490898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015" y="100434"/>
            <a:ext cx="0" cy="62170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11BE39-894B-4BCD-8082-5B961EFB8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210777" y="5776678"/>
            <a:ext cx="11732422" cy="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s://www.uhasselt.be/images/DCM/huisstijl/2017/logo/download/UHasselt-standaard.jpg">
            <a:extLst>
              <a:ext uri="{FF2B5EF4-FFF2-40B4-BE49-F238E27FC236}">
                <a16:creationId xmlns:a16="http://schemas.microsoft.com/office/drawing/2014/main" id="{24829ACF-9ABB-4DE9-AA65-BC8A2AB889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3" y="5005023"/>
            <a:ext cx="2457902" cy="17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FC5F4C-C6C2-459B-A724-80885CC6CE67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0" y="72866"/>
            <a:ext cx="0" cy="57348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531" y="4941122"/>
            <a:ext cx="9313035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5" y="460963"/>
            <a:ext cx="10972795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90890"/>
            <a:ext cx="109728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044457"/>
            <a:ext cx="109728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121767"/>
            <a:ext cx="2652184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421467" y="6121767"/>
            <a:ext cx="84031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3" y="5994768"/>
            <a:ext cx="10972797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6154962"/>
            <a:ext cx="1456267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Vito-Titel+subtitel+bullet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07988" y="1018640"/>
            <a:ext cx="9984013" cy="36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00" b="0" i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80000" y="6174911"/>
            <a:ext cx="8084889" cy="365125"/>
          </a:xfrm>
        </p:spPr>
        <p:txBody>
          <a:bodyPr lIns="0" tIns="0" rIns="0" bIns="0" anchor="t" anchorCtr="0"/>
          <a:lstStyle>
            <a:lvl1pPr algn="l">
              <a:defRPr sz="1000" b="0" i="1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6000" y="6172271"/>
            <a:ext cx="708000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0B3C938-B854-8048-B577-623D12B313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16000" y="540000"/>
            <a:ext cx="11376000" cy="31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999" y="540002"/>
            <a:ext cx="10747367" cy="316799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17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816000" y="6084000"/>
            <a:ext cx="105600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07999" y="1697126"/>
            <a:ext cx="9983853" cy="4084399"/>
          </a:xfrm>
        </p:spPr>
        <p:txBody>
          <a:bodyPr lIns="0" tIns="0" rIns="0" bIns="0">
            <a:noAutofit/>
          </a:bodyPr>
          <a:lstStyle>
            <a:lvl1pPr marL="216000" indent="-216000">
              <a:buClr>
                <a:schemeClr val="accent1"/>
              </a:buClr>
              <a:buFont typeface="Wingdings" charset="2"/>
              <a:buChar char="§"/>
              <a:defRPr sz="1500"/>
            </a:lvl1pPr>
            <a:lvl2pPr marL="432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2pPr>
            <a:lvl3pPr marL="648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3pPr>
            <a:lvl4pPr marL="864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4pPr>
            <a:lvl5pPr marL="1080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Rechthoek 6"/>
          <p:cNvSpPr/>
          <p:nvPr userDrawn="1"/>
        </p:nvSpPr>
        <p:spPr>
          <a:xfrm>
            <a:off x="816000" y="540000"/>
            <a:ext cx="11376000" cy="31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1"/>
          <p:cNvCxnSpPr/>
          <p:nvPr userDrawn="1"/>
        </p:nvCxnSpPr>
        <p:spPr>
          <a:xfrm>
            <a:off x="816000" y="6084000"/>
            <a:ext cx="105600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515" y="6126855"/>
            <a:ext cx="1651605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5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ito-Titel+bullet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80000" y="6174911"/>
            <a:ext cx="8084889" cy="365125"/>
          </a:xfrm>
        </p:spPr>
        <p:txBody>
          <a:bodyPr lIns="0" tIns="0" rIns="0" bIns="0" anchor="t" anchorCtr="0"/>
          <a:lstStyle>
            <a:lvl1pPr algn="l">
              <a:defRPr sz="1000" b="0" i="1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6000" y="6172271"/>
            <a:ext cx="708000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0B3C938-B854-8048-B577-623D12B313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16000" y="540000"/>
            <a:ext cx="11376000" cy="316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999" y="540002"/>
            <a:ext cx="10747367" cy="316799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17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816000" y="6084000"/>
            <a:ext cx="10560000" cy="0"/>
          </a:xfrm>
          <a:prstGeom prst="line">
            <a:avLst/>
          </a:prstGeom>
          <a:ln w="63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07999" y="1052287"/>
            <a:ext cx="9983853" cy="4729238"/>
          </a:xfrm>
        </p:spPr>
        <p:txBody>
          <a:bodyPr lIns="0" tIns="0" rIns="0" bIns="0">
            <a:noAutofit/>
          </a:bodyPr>
          <a:lstStyle>
            <a:lvl1pPr marL="216000" indent="-216000">
              <a:buClr>
                <a:schemeClr val="accent1"/>
              </a:buClr>
              <a:buFont typeface="Wingdings" charset="2"/>
              <a:buChar char="§"/>
              <a:defRPr sz="1500"/>
            </a:lvl1pPr>
            <a:lvl2pPr marL="432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2pPr>
            <a:lvl3pPr marL="648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3pPr>
            <a:lvl4pPr marL="864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4pPr>
            <a:lvl5pPr marL="1080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Rechthoek 6"/>
          <p:cNvSpPr/>
          <p:nvPr userDrawn="1"/>
        </p:nvSpPr>
        <p:spPr>
          <a:xfrm>
            <a:off x="816000" y="540000"/>
            <a:ext cx="11376000" cy="31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1"/>
          <p:cNvCxnSpPr/>
          <p:nvPr userDrawn="1"/>
        </p:nvCxnSpPr>
        <p:spPr>
          <a:xfrm>
            <a:off x="816000" y="6084000"/>
            <a:ext cx="105600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515" y="6126855"/>
            <a:ext cx="1651605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6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to-Titel+Bullets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80000" y="6174911"/>
            <a:ext cx="8084889" cy="365125"/>
          </a:xfrm>
        </p:spPr>
        <p:txBody>
          <a:bodyPr lIns="0" tIns="0" rIns="0" bIns="0" anchor="t" anchorCtr="0"/>
          <a:lstStyle>
            <a:lvl1pPr algn="l">
              <a:defRPr sz="1000" b="0" i="1">
                <a:solidFill>
                  <a:schemeClr val="tx2"/>
                </a:solidFill>
              </a:defRPr>
            </a:lvl1pPr>
          </a:lstStyle>
          <a:p>
            <a:r>
              <a:rPr lang="nl-NL"/>
              <a:t>Voettekst invulling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6000" y="6172271"/>
            <a:ext cx="708000" cy="365125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0B3C938-B854-8048-B577-623D12B3138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816000" y="540000"/>
            <a:ext cx="11376000" cy="31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999" y="540002"/>
            <a:ext cx="10747367" cy="316799"/>
          </a:xfrm>
        </p:spPr>
        <p:txBody>
          <a:bodyPr wrap="none" lIns="0" tIns="0" rIns="0" bIns="0" anchor="t" anchorCtr="0">
            <a:noAutofit/>
          </a:bodyPr>
          <a:lstStyle>
            <a:lvl1pPr algn="l">
              <a:defRPr sz="1700" b="0" i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16000" y="6084000"/>
            <a:ext cx="10560000" cy="0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vito-logokleur-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00" y="6148800"/>
            <a:ext cx="1544320" cy="353568"/>
          </a:xfrm>
          <a:prstGeom prst="rect">
            <a:avLst/>
          </a:prstGeom>
        </p:spPr>
      </p:pic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08000" y="1018638"/>
            <a:ext cx="9983853" cy="4860000"/>
          </a:xfrm>
        </p:spPr>
        <p:txBody>
          <a:bodyPr lIns="0" tIns="0" rIns="0" bIns="0">
            <a:noAutofit/>
          </a:bodyPr>
          <a:lstStyle>
            <a:lvl1pPr marL="216000" indent="-216000">
              <a:buClr>
                <a:schemeClr val="accent1"/>
              </a:buClr>
              <a:buFont typeface="Wingdings" charset="2"/>
              <a:buChar char="§"/>
              <a:defRPr sz="1500"/>
            </a:lvl1pPr>
            <a:lvl2pPr marL="432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2pPr>
            <a:lvl3pPr marL="648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3pPr>
            <a:lvl4pPr marL="864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4pPr>
            <a:lvl5pPr marL="1080000" indent="-216000">
              <a:spcBef>
                <a:spcPts val="0"/>
              </a:spcBef>
              <a:buClr>
                <a:schemeClr val="accent1"/>
              </a:buClr>
              <a:buFont typeface="Wingdings" charset="2"/>
              <a:buChar char="§"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78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836712"/>
            <a:ext cx="1152128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39349" y="638132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FDAFFCA1-A2B4-455D-BAB8-1A04B728A47C}" type="datetime1">
              <a:rPr lang="nl-BE" smtClean="0"/>
              <a:t>23/04/2020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5680" y="6381329"/>
            <a:ext cx="595266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28804" y="6382917"/>
            <a:ext cx="1003300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  <p:pic>
        <p:nvPicPr>
          <p:cNvPr id="5122" name="Picture 2" descr="https://www.uhasselt.be/images/DCM/huisstijl/2017/Logo/logo-gebruik-moederlogo.jpg">
            <a:extLst>
              <a:ext uri="{FF2B5EF4-FFF2-40B4-BE49-F238E27FC236}">
                <a16:creationId xmlns:a16="http://schemas.microsoft.com/office/drawing/2014/main" id="{C4DB2455-171E-48AF-8052-1BFE5BAAA8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6429" l="862" r="96552">
                        <a14:foregroundMark x1="10345" y1="21429" x2="11207" y2="22619"/>
                        <a14:foregroundMark x1="20690" y1="22619" x2="20690" y2="22619"/>
                        <a14:foregroundMark x1="31034" y1="22619" x2="31034" y2="22619"/>
                        <a14:foregroundMark x1="6034" y1="2381" x2="6034" y2="2381"/>
                        <a14:foregroundMark x1="862" y1="5952" x2="862" y2="5952"/>
                        <a14:foregroundMark x1="7759" y1="64286" x2="7759" y2="64286"/>
                        <a14:foregroundMark x1="21552" y1="64286" x2="21552" y2="64286"/>
                        <a14:foregroundMark x1="36207" y1="65476" x2="36207" y2="65476"/>
                        <a14:foregroundMark x1="47414" y1="61905" x2="47414" y2="61905"/>
                        <a14:foregroundMark x1="58621" y1="60714" x2="58621" y2="60714"/>
                        <a14:foregroundMark x1="69828" y1="63095" x2="69828" y2="63095"/>
                        <a14:foregroundMark x1="78448" y1="63095" x2="78448" y2="63095"/>
                        <a14:foregroundMark x1="88793" y1="57143" x2="88793" y2="57143"/>
                        <a14:foregroundMark x1="34483" y1="84524" x2="34483" y2="84524"/>
                        <a14:foregroundMark x1="54310" y1="84524" x2="54310" y2="84524"/>
                        <a14:foregroundMark x1="63793" y1="84524" x2="63793" y2="84524"/>
                        <a14:foregroundMark x1="80172" y1="84524" x2="80172" y2="84524"/>
                        <a14:foregroundMark x1="92241" y1="84524" x2="92241" y2="84524"/>
                        <a14:foregroundMark x1="96552" y1="96429" x2="96552" y2="96429"/>
                        <a14:foregroundMark x1="93103" y1="91667" x2="93103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58498" y="5960910"/>
            <a:ext cx="1105858" cy="8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EC29CE-AF99-40F9-B4C0-045F34D44E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49116" y="100013"/>
            <a:ext cx="0" cy="66587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32D149-B0FE-426E-B16F-93CBA8E2C695}"/>
              </a:ext>
            </a:extLst>
          </p:cNvPr>
          <p:cNvCxnSpPr>
            <a:cxnSpLocks/>
          </p:cNvCxnSpPr>
          <p:nvPr userDrawn="1"/>
        </p:nvCxnSpPr>
        <p:spPr>
          <a:xfrm flipV="1">
            <a:off x="216694" y="100206"/>
            <a:ext cx="11732422" cy="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11E3C1-326F-4A6F-86FA-F2DC0357F411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015" y="100434"/>
            <a:ext cx="0" cy="62170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ACC0FC-2FAC-48F9-9360-27350C3117D2}"/>
              </a:ext>
            </a:extLst>
          </p:cNvPr>
          <p:cNvCxnSpPr>
            <a:cxnSpLocks/>
          </p:cNvCxnSpPr>
          <p:nvPr userDrawn="1"/>
        </p:nvCxnSpPr>
        <p:spPr>
          <a:xfrm flipV="1">
            <a:off x="210777" y="6313703"/>
            <a:ext cx="11732422" cy="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07435" y="836712"/>
            <a:ext cx="9313035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7435" y="1484738"/>
            <a:ext cx="9313035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A09F58-9227-4000-BAA0-0D8BB3D31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49116" y="71780"/>
            <a:ext cx="0" cy="5731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F16A30-94B8-49BA-AAB6-A1C74A908E37}"/>
              </a:ext>
            </a:extLst>
          </p:cNvPr>
          <p:cNvCxnSpPr>
            <a:cxnSpLocks/>
          </p:cNvCxnSpPr>
          <p:nvPr userDrawn="1"/>
        </p:nvCxnSpPr>
        <p:spPr>
          <a:xfrm flipV="1">
            <a:off x="216694" y="100206"/>
            <a:ext cx="11732422" cy="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C665DD-3DB5-4BA7-BB1A-E5989CDAD375}"/>
              </a:ext>
            </a:extLst>
          </p:cNvPr>
          <p:cNvCxnSpPr>
            <a:cxnSpLocks/>
          </p:cNvCxnSpPr>
          <p:nvPr userDrawn="1"/>
        </p:nvCxnSpPr>
        <p:spPr>
          <a:xfrm flipV="1">
            <a:off x="210777" y="5776678"/>
            <a:ext cx="11732422" cy="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https://www.uhasselt.be/images/DCM/huisstijl/2017/logo/download/UHasselt-standaard.jpg">
            <a:extLst>
              <a:ext uri="{FF2B5EF4-FFF2-40B4-BE49-F238E27FC236}">
                <a16:creationId xmlns:a16="http://schemas.microsoft.com/office/drawing/2014/main" id="{DF6B44CB-B31A-4218-90C1-98EB8022BF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6" b="96774" l="1163" r="98450">
                        <a14:foregroundMark x1="9690" y1="20968" x2="10853" y2="22581"/>
                        <a14:foregroundMark x1="20155" y1="20430" x2="20930" y2="22043"/>
                        <a14:foregroundMark x1="31395" y1="28495" x2="31395" y2="32258"/>
                        <a14:foregroundMark x1="31395" y1="32796" x2="31395" y2="40860"/>
                        <a14:foregroundMark x1="31395" y1="42473" x2="31395" y2="42473"/>
                        <a14:foregroundMark x1="31395" y1="43548" x2="34884" y2="43548"/>
                        <a14:foregroundMark x1="36822" y1="43011" x2="41860" y2="43548"/>
                        <a14:foregroundMark x1="47674" y1="44086" x2="55426" y2="44086"/>
                        <a14:foregroundMark x1="59302" y1="44086" x2="76357" y2="43548"/>
                        <a14:foregroundMark x1="84496" y1="44086" x2="94961" y2="43548"/>
                        <a14:foregroundMark x1="98837" y1="45699" x2="98837" y2="48387"/>
                        <a14:foregroundMark x1="31008" y1="3763" x2="31008" y2="7527"/>
                        <a14:foregroundMark x1="1550" y1="6989" x2="1938" y2="11290"/>
                        <a14:foregroundMark x1="1550" y1="59677" x2="1550" y2="64516"/>
                        <a14:foregroundMark x1="1938" y1="75806" x2="1163" y2="79570"/>
                        <a14:foregroundMark x1="32558" y1="86022" x2="44574" y2="86022"/>
                        <a14:foregroundMark x1="49225" y1="86022" x2="68217" y2="84946"/>
                        <a14:foregroundMark x1="75194" y1="84409" x2="89922" y2="84409"/>
                        <a14:foregroundMark x1="49612" y1="96774" x2="66667" y2="96774"/>
                        <a14:foregroundMark x1="8527" y1="59677" x2="8140" y2="63978"/>
                        <a14:foregroundMark x1="21318" y1="60215" x2="21705" y2="66129"/>
                        <a14:foregroundMark x1="35465" y1="65054" x2="35271" y2="65591"/>
                        <a14:foregroundMark x1="36434" y1="62366" x2="35465" y2="65054"/>
                        <a14:foregroundMark x1="48450" y1="60215" x2="49225" y2="62366"/>
                        <a14:foregroundMark x1="59690" y1="60215" x2="60465" y2="62366"/>
                        <a14:foregroundMark x1="68992" y1="61290" x2="69380" y2="64516"/>
                        <a14:foregroundMark x1="79457" y1="62903" x2="79457" y2="67204"/>
                        <a14:foregroundMark x1="89535" y1="60753" x2="89535" y2="63978"/>
                        <a14:foregroundMark x1="51163" y1="91935" x2="51163" y2="91935"/>
                        <a14:foregroundMark x1="70930" y1="91398" x2="70930" y2="91398"/>
                        <a14:foregroundMark x1="91860" y1="90860" x2="91860" y2="90860"/>
                        <a14:backgroundMark x1="34496" y1="50538" x2="34496" y2="50538"/>
                        <a14:backgroundMark x1="39147" y1="65054" x2="39147" y2="65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3" y="5005023"/>
            <a:ext cx="2457902" cy="17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57CEE8-5A6D-4F06-8A3B-3A9D3F8F5DBB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350" y="72866"/>
            <a:ext cx="0" cy="57348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23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5" y="460963"/>
            <a:ext cx="10972795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90890"/>
            <a:ext cx="109728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044457"/>
            <a:ext cx="109728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121767"/>
            <a:ext cx="2652184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421467" y="6121767"/>
            <a:ext cx="84031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3" y="5994768"/>
            <a:ext cx="10972797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6154962"/>
            <a:ext cx="1456267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5" y="460963"/>
            <a:ext cx="10972795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90890"/>
            <a:ext cx="109728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044457"/>
            <a:ext cx="109728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121767"/>
            <a:ext cx="2652184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421467" y="6121767"/>
            <a:ext cx="84031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3" y="5994768"/>
            <a:ext cx="10972797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6154962"/>
            <a:ext cx="1456267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5" y="460963"/>
            <a:ext cx="10972795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90890"/>
            <a:ext cx="109728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044457"/>
            <a:ext cx="109728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121767"/>
            <a:ext cx="2652184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421467" y="6121767"/>
            <a:ext cx="84031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3" y="5994768"/>
            <a:ext cx="10972797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6154962"/>
            <a:ext cx="1456267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2E9B5-BB0D-4D78-82AE-4ACA5CD8442F}" type="datetime1">
              <a:rPr lang="nl-BE" smtClean="0"/>
              <a:t>23/04/2020</a:t>
            </a:fld>
            <a:endParaRPr lang="nl-BE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6001" y="6357939"/>
            <a:ext cx="1003300" cy="365125"/>
          </a:xfrm>
        </p:spPr>
        <p:txBody>
          <a:bodyPr/>
          <a:lstStyle>
            <a:lvl1pPr>
              <a:defRPr/>
            </a:lvl1pPr>
          </a:lstStyle>
          <a:p>
            <a:fld id="{2AFDC6E1-9C0E-EA4C-8B2C-632253832F8A}" type="slidenum">
              <a:rPr lang="nl-BE"/>
              <a:pPr/>
              <a:t>‹#›</a:t>
            </a:fld>
            <a:endParaRPr lang="nl-B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43339" y="692696"/>
            <a:ext cx="11905323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3339" y="116632"/>
            <a:ext cx="11987005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43339" y="6237312"/>
            <a:ext cx="1008112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3" name="Afbeelding 12" descr="streepj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" y="1"/>
            <a:ext cx="3563599" cy="116632"/>
          </a:xfrm>
          <a:prstGeom prst="rect">
            <a:avLst/>
          </a:prstGeom>
        </p:spPr>
      </p:pic>
      <p:pic>
        <p:nvPicPr>
          <p:cNvPr id="14" name="Afbeelding 13" descr="LOGO_UHASSELT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69" y="6179623"/>
            <a:ext cx="1668712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5" y="460963"/>
            <a:ext cx="10972795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90890"/>
            <a:ext cx="109728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1044457"/>
            <a:ext cx="109728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9600" y="6121767"/>
            <a:ext cx="2652184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421467" y="6121767"/>
            <a:ext cx="84031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3" y="5994768"/>
            <a:ext cx="10972797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3" y="6154962"/>
            <a:ext cx="1456267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D4AB863-12C2-4BFF-A141-191344A069E9}" type="datetime1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hyperlink" Target="https://curieuzeneuzen.be/in-english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rofile/Evi_Dons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i.dons@uhasselt.be" TargetMode="External"/><Relationship Id="rId5" Type="http://schemas.openxmlformats.org/officeDocument/2006/relationships/image" Target="../media/image72.tmp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D3890-1A83-4DA7-B97B-670F9CE4B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1531" y="3931431"/>
            <a:ext cx="9894645" cy="1042167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CurieuzeNeuzen</a:t>
            </a:r>
            <a:r>
              <a:rPr lang="en-US" sz="2400" dirty="0"/>
              <a:t> citizen science project in Belgium</a:t>
            </a:r>
            <a:endParaRPr lang="en-B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AB78C-EEB6-407F-9861-B2391CA695E6}"/>
              </a:ext>
            </a:extLst>
          </p:cNvPr>
          <p:cNvSpPr/>
          <p:nvPr/>
        </p:nvSpPr>
        <p:spPr>
          <a:xfrm>
            <a:off x="1871531" y="4958056"/>
            <a:ext cx="9313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 Dons, PhD (</a:t>
            </a:r>
            <a:r>
              <a:rPr lang="nl-NL" u="sng" dirty="0">
                <a:solidFill>
                  <a:srgbClr val="811A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evi.dons@uhasselt.be</a:t>
            </a:r>
            <a:r>
              <a:rPr lang="nl-NL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855D2-AD97-4E19-9C85-E7A750ADF2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53" y="4973598"/>
            <a:ext cx="1615461" cy="16154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981F-3673-42CE-BD9A-A6452E5C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of volunteers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56F75-F180-4C5B-BFE3-56B3B455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10</a:t>
            </a:fld>
            <a:endParaRPr lang="nl-BE"/>
          </a:p>
        </p:txBody>
      </p:sp>
      <p:pic>
        <p:nvPicPr>
          <p:cNvPr id="5" name="Picture 2" descr="ii_jhc22z0j0_16373a3e8f855e62">
            <a:extLst>
              <a:ext uri="{FF2B5EF4-FFF2-40B4-BE49-F238E27FC236}">
                <a16:creationId xmlns:a16="http://schemas.microsoft.com/office/drawing/2014/main" id="{06AB7353-3778-4D71-B889-34AEAC344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839" y="1640541"/>
            <a:ext cx="10111144" cy="466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2CF27-17A4-4FD8-91AD-7FF8D2A8903F}"/>
              </a:ext>
            </a:extLst>
          </p:cNvPr>
          <p:cNvSpPr txBox="1"/>
          <p:nvPr/>
        </p:nvSpPr>
        <p:spPr>
          <a:xfrm>
            <a:off x="9679443" y="13675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BE"/>
            </a:defPPr>
            <a:lvl1pPr>
              <a:defRPr sz="2400" b="1"/>
            </a:lvl1pPr>
          </a:lstStyle>
          <a:p>
            <a:r>
              <a:rPr lang="nl-NL" sz="1800" dirty="0"/>
              <a:t>22,000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EF40B-3CDB-43A8-9CA0-4880792061F4}"/>
              </a:ext>
            </a:extLst>
          </p:cNvPr>
          <p:cNvSpPr txBox="1"/>
          <p:nvPr/>
        </p:nvSpPr>
        <p:spPr>
          <a:xfrm>
            <a:off x="10471993" y="334216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nl-NL" b="1" dirty="0"/>
              <a:t>52,630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707BF-7204-48E4-BB72-617551DD670A}"/>
              </a:ext>
            </a:extLst>
          </p:cNvPr>
          <p:cNvSpPr txBox="1"/>
          <p:nvPr/>
        </p:nvSpPr>
        <p:spPr>
          <a:xfrm>
            <a:off x="9012883" y="191143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b="1" dirty="0"/>
              <a:t>4,000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1FE0C-1E10-472E-9932-C7679ACCD49C}"/>
              </a:ext>
            </a:extLst>
          </p:cNvPr>
          <p:cNvSpPr/>
          <p:nvPr/>
        </p:nvSpPr>
        <p:spPr>
          <a:xfrm>
            <a:off x="10588270" y="716740"/>
            <a:ext cx="673586" cy="1869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4729C-A357-43CC-B595-DFE2D9FF5159}"/>
              </a:ext>
            </a:extLst>
          </p:cNvPr>
          <p:cNvSpPr/>
          <p:nvPr/>
        </p:nvSpPr>
        <p:spPr>
          <a:xfrm>
            <a:off x="9060508" y="2244372"/>
            <a:ext cx="673586" cy="342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0E589-8B35-4011-8BB4-D1DD6CB1E401}"/>
              </a:ext>
            </a:extLst>
          </p:cNvPr>
          <p:cNvSpPr/>
          <p:nvPr/>
        </p:nvSpPr>
        <p:spPr>
          <a:xfrm>
            <a:off x="9794683" y="1728236"/>
            <a:ext cx="673586" cy="85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60873-325F-46CE-9A7C-ECA0786F048A}"/>
              </a:ext>
            </a:extLst>
          </p:cNvPr>
          <p:cNvSpPr txBox="1"/>
          <p:nvPr/>
        </p:nvSpPr>
        <p:spPr>
          <a:xfrm>
            <a:off x="9726987" y="2586453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nl-NL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days</a:t>
            </a:r>
            <a:endParaRPr lang="nl-NL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B27A7-ADE6-4B1C-9D4C-AA9F06CA725C}"/>
              </a:ext>
            </a:extLst>
          </p:cNvPr>
          <p:cNvSpPr txBox="1"/>
          <p:nvPr/>
        </p:nvSpPr>
        <p:spPr>
          <a:xfrm>
            <a:off x="10483504" y="2586453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weeks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1FDDC-E65A-4353-A1AD-93F37CFE8094}"/>
              </a:ext>
            </a:extLst>
          </p:cNvPr>
          <p:cNvSpPr txBox="1"/>
          <p:nvPr/>
        </p:nvSpPr>
        <p:spPr>
          <a:xfrm>
            <a:off x="9164570" y="258645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673636-1E08-404E-A653-1F69796565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9" y="1292654"/>
            <a:ext cx="1891868" cy="16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2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5CF7-E447-4D39-8E26-D74C4A24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campaign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D1C3A-85EC-400D-A5E1-B8C87CFB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6E345-DF66-4B23-AB55-CB5C1C72E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54" y="1018615"/>
            <a:ext cx="584947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E5E45E-2256-4C33-BA45-3698A61B28E3}"/>
              </a:ext>
            </a:extLst>
          </p:cNvPr>
          <p:cNvSpPr txBox="1"/>
          <p:nvPr/>
        </p:nvSpPr>
        <p:spPr>
          <a:xfrm>
            <a:off x="6551326" y="1045508"/>
            <a:ext cx="519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2018: 20,000 families collect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package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9EA29-B5A4-474A-A9EB-75C851E96C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874" y="2523093"/>
            <a:ext cx="3009537" cy="36390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DBFC8D-C6F6-47EC-B2E2-B085827F4F2E}"/>
              </a:ext>
            </a:extLst>
          </p:cNvPr>
          <p:cNvSpPr txBox="1"/>
          <p:nvPr/>
        </p:nvSpPr>
        <p:spPr>
          <a:xfrm>
            <a:off x="6542361" y="1883705"/>
            <a:ext cx="519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2018: 99% returns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r>
              <a:rPr lang="nl-NL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tubes</a:t>
            </a:r>
          </a:p>
        </p:txBody>
      </p:sp>
    </p:spTree>
    <p:extLst>
      <p:ext uri="{BB962C8B-B14F-4D97-AF65-F5344CB8AC3E}">
        <p14:creationId xmlns:p14="http://schemas.microsoft.com/office/powerpoint/2010/main" val="42946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C974-41C1-42BF-B16B-656D9337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96F77-3845-4172-BC3D-6FE3101F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CF0300-6924-4579-9B69-01E9679D11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8" y="1185457"/>
            <a:ext cx="10944720" cy="4680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F85CF-96D6-477B-9021-9A208C60C4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2585" y="971774"/>
            <a:ext cx="1416425" cy="3885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D6D1D-A081-4105-9866-401C6B2A5969}"/>
              </a:ext>
            </a:extLst>
          </p:cNvPr>
          <p:cNvSpPr txBox="1"/>
          <p:nvPr/>
        </p:nvSpPr>
        <p:spPr>
          <a:xfrm>
            <a:off x="10465848" y="263888"/>
            <a:ext cx="1269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nl-NL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algn="ctr"/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(µg m</a:t>
            </a:r>
            <a:r>
              <a:rPr lang="nl-NL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E40-A8B4-41E2-ACBE-EB96DB00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E574E-792E-4BF5-B5BD-116EF660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FF380-B097-423B-AD77-DA4129D6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1250577"/>
            <a:ext cx="7056784" cy="41685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9D537F-B774-4D30-9729-41C218FA417F}"/>
              </a:ext>
            </a:extLst>
          </p:cNvPr>
          <p:cNvCxnSpPr/>
          <p:nvPr/>
        </p:nvCxnSpPr>
        <p:spPr>
          <a:xfrm>
            <a:off x="6262742" y="4311732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4D0FDF-DC07-41D0-AD94-7C5A71BF3AA2}"/>
              </a:ext>
            </a:extLst>
          </p:cNvPr>
          <p:cNvSpPr txBox="1"/>
          <p:nvPr/>
        </p:nvSpPr>
        <p:spPr>
          <a:xfrm>
            <a:off x="7918926" y="1589747"/>
            <a:ext cx="34871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nl-NL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Highest</a:t>
            </a:r>
            <a:r>
              <a:rPr lang="nl-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nl-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75.3 µg m</a:t>
            </a:r>
            <a:r>
              <a:rPr lang="nl-NL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672C0-D2E4-4276-AF9A-0C90CADCEFC7}"/>
              </a:ext>
            </a:extLst>
          </p:cNvPr>
          <p:cNvSpPr txBox="1"/>
          <p:nvPr/>
        </p:nvSpPr>
        <p:spPr>
          <a:xfrm>
            <a:off x="7918926" y="4122873"/>
            <a:ext cx="3416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nl-NL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Lowest</a:t>
            </a:r>
            <a:r>
              <a:rPr lang="nl-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nl-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10.9 µg m</a:t>
            </a:r>
            <a:r>
              <a:rPr lang="nl-NL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AC5ECB-A7AE-456C-A934-46AB1546110D}"/>
              </a:ext>
            </a:extLst>
          </p:cNvPr>
          <p:cNvCxnSpPr/>
          <p:nvPr/>
        </p:nvCxnSpPr>
        <p:spPr>
          <a:xfrm>
            <a:off x="6262742" y="1805771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BDF060-4194-44B9-96C0-F2FECFDA5CEB}"/>
              </a:ext>
            </a:extLst>
          </p:cNvPr>
          <p:cNvSpPr txBox="1"/>
          <p:nvPr/>
        </p:nvSpPr>
        <p:spPr>
          <a:xfrm>
            <a:off x="7918926" y="3117884"/>
            <a:ext cx="3382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nl-NL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nl-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</a:t>
            </a:r>
            <a:r>
              <a:rPr lang="nl-NL" b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22.8 µg m</a:t>
            </a:r>
            <a:r>
              <a:rPr lang="nl-NL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3A175A-EF28-44AE-883C-39A30CD288BC}"/>
              </a:ext>
            </a:extLst>
          </p:cNvPr>
          <p:cNvCxnSpPr/>
          <p:nvPr/>
        </p:nvCxnSpPr>
        <p:spPr>
          <a:xfrm>
            <a:off x="6262742" y="3317939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B7E82E-ABD6-4172-93DD-AF429C19BECF}"/>
              </a:ext>
            </a:extLst>
          </p:cNvPr>
          <p:cNvSpPr txBox="1"/>
          <p:nvPr/>
        </p:nvSpPr>
        <p:spPr>
          <a:xfrm>
            <a:off x="2813527" y="5379704"/>
            <a:ext cx="3214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nl-NL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nl-NL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measurements</a:t>
            </a:r>
            <a:endParaRPr lang="nl-NL" b="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39708C-0A95-434E-9F7B-2991FF99E469}"/>
              </a:ext>
            </a:extLst>
          </p:cNvPr>
          <p:cNvGrpSpPr/>
          <p:nvPr/>
        </p:nvGrpSpPr>
        <p:grpSpPr>
          <a:xfrm>
            <a:off x="1768370" y="2264249"/>
            <a:ext cx="8104800" cy="549844"/>
            <a:chOff x="1919536" y="1916832"/>
            <a:chExt cx="15442493" cy="93610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F5C1A-D90E-49C8-91C0-26941CCD2A7B}"/>
                </a:ext>
              </a:extLst>
            </p:cNvPr>
            <p:cNvCxnSpPr/>
            <p:nvPr/>
          </p:nvCxnSpPr>
          <p:spPr>
            <a:xfrm>
              <a:off x="1919536" y="2852936"/>
              <a:ext cx="6090212" cy="0"/>
            </a:xfrm>
            <a:prstGeom prst="line">
              <a:avLst/>
            </a:prstGeom>
            <a:ln w="444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32F498-D187-45A5-AD49-D24BF69EE328}"/>
                </a:ext>
              </a:extLst>
            </p:cNvPr>
            <p:cNvSpPr txBox="1"/>
            <p:nvPr/>
          </p:nvSpPr>
          <p:spPr>
            <a:xfrm>
              <a:off x="8213838" y="2200218"/>
              <a:ext cx="9148191" cy="6287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nl-NL" b="1" dirty="0"/>
                <a:t>2.3% </a:t>
              </a:r>
              <a:r>
                <a:rPr lang="nl-NL" b="1" dirty="0" err="1"/>
                <a:t>above</a:t>
              </a:r>
              <a:r>
                <a:rPr lang="nl-NL" b="1" dirty="0"/>
                <a:t> WHO guideline &amp; EU standard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ACAA3A6-F506-4E5A-9C59-BCF2B7F4622F}"/>
                </a:ext>
              </a:extLst>
            </p:cNvPr>
            <p:cNvCxnSpPr/>
            <p:nvPr/>
          </p:nvCxnSpPr>
          <p:spPr>
            <a:xfrm flipV="1">
              <a:off x="8008549" y="1916832"/>
              <a:ext cx="0" cy="936104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1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BDAD-AE76-4DE3-A059-E17C9CE1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value = 75.3 µg m</a:t>
            </a:r>
            <a:r>
              <a:rPr lang="en-US" baseline="30000" dirty="0"/>
              <a:t>-3</a:t>
            </a:r>
            <a:endParaRPr lang="en-BE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ED453-D9D0-4B16-9DE5-E339007E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14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BF595-7C89-46B7-B397-BBD6B227B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53" y="1299728"/>
            <a:ext cx="3071614" cy="4527596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50161-3478-4B56-AE41-DD681833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057" y="1278676"/>
            <a:ext cx="7632104" cy="45275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FD413DB-D808-489D-BB70-F54687D42FA4}"/>
              </a:ext>
            </a:extLst>
          </p:cNvPr>
          <p:cNvSpPr/>
          <p:nvPr/>
        </p:nvSpPr>
        <p:spPr>
          <a:xfrm>
            <a:off x="2356357" y="3074741"/>
            <a:ext cx="576064" cy="11521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188C-B214-4415-AF8C-759CF41B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value = 10.9 µg m</a:t>
            </a:r>
            <a:r>
              <a:rPr lang="en-US" baseline="30000" dirty="0"/>
              <a:t>-3</a:t>
            </a:r>
            <a:endParaRPr lang="en-BE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CDC3-4680-4524-AE10-322FBB9E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16B77-24A6-4764-8965-7C2C2ACC6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52" y="1362889"/>
            <a:ext cx="5728994" cy="4248472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AF0FE-0099-40EE-824F-A9AC097DA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476" y="1362889"/>
            <a:ext cx="5116475" cy="42484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D8DFB18-4BA2-45AA-B3D7-4BE3575B591D}"/>
              </a:ext>
            </a:extLst>
          </p:cNvPr>
          <p:cNvSpPr/>
          <p:nvPr/>
        </p:nvSpPr>
        <p:spPr>
          <a:xfrm>
            <a:off x="4655840" y="4243209"/>
            <a:ext cx="864096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9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6C61-046D-47BC-A6CC-4BC511DA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 canyons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410E3-8E6A-4624-AA91-0E7E6C6A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528" y="836712"/>
            <a:ext cx="6276111" cy="50405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High concentrations in street canyons in cities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70ACE-491B-412C-8048-A9665F71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16</a:t>
            </a:fld>
            <a:endParaRPr lang="nl-B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597B4-176D-492A-B935-6B2BD1E7762B}"/>
              </a:ext>
            </a:extLst>
          </p:cNvPr>
          <p:cNvGrpSpPr/>
          <p:nvPr/>
        </p:nvGrpSpPr>
        <p:grpSpPr>
          <a:xfrm>
            <a:off x="333786" y="866758"/>
            <a:ext cx="4896544" cy="5400600"/>
            <a:chOff x="6300845" y="983880"/>
            <a:chExt cx="4896544" cy="5400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7D4041-14DA-4F47-8766-68DA4C4D0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845" y="983880"/>
              <a:ext cx="4896544" cy="5400600"/>
            </a:xfrm>
            <a:prstGeom prst="rect">
              <a:avLst/>
            </a:prstGeom>
          </p:spPr>
        </p:pic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08511CAD-555E-4CD7-8494-EC4EB277C995}"/>
                </a:ext>
              </a:extLst>
            </p:cNvPr>
            <p:cNvSpPr/>
            <p:nvPr/>
          </p:nvSpPr>
          <p:spPr>
            <a:xfrm>
              <a:off x="8739014" y="1590729"/>
              <a:ext cx="1055491" cy="1594444"/>
            </a:xfrm>
            <a:custGeom>
              <a:avLst/>
              <a:gdLst>
                <a:gd name="connsiteX0" fmla="*/ 126119 w 1055491"/>
                <a:gd name="connsiteY0" fmla="*/ 1396311 h 1594444"/>
                <a:gd name="connsiteX1" fmla="*/ 528455 w 1055491"/>
                <a:gd name="connsiteY1" fmla="*/ 1140279 h 1594444"/>
                <a:gd name="connsiteX2" fmla="*/ 808871 w 1055491"/>
                <a:gd name="connsiteY2" fmla="*/ 1030551 h 1594444"/>
                <a:gd name="connsiteX3" fmla="*/ 857639 w 1055491"/>
                <a:gd name="connsiteY3" fmla="*/ 713559 h 1594444"/>
                <a:gd name="connsiteX4" fmla="*/ 845447 w 1055491"/>
                <a:gd name="connsiteY4" fmla="*/ 262455 h 1594444"/>
                <a:gd name="connsiteX5" fmla="*/ 845447 w 1055491"/>
                <a:gd name="connsiteY5" fmla="*/ 67383 h 1594444"/>
                <a:gd name="connsiteX6" fmla="*/ 979559 w 1055491"/>
                <a:gd name="connsiteY6" fmla="*/ 30807 h 1594444"/>
                <a:gd name="connsiteX7" fmla="*/ 1052711 w 1055491"/>
                <a:gd name="connsiteY7" fmla="*/ 494103 h 1594444"/>
                <a:gd name="connsiteX8" fmla="*/ 1028327 w 1055491"/>
                <a:gd name="connsiteY8" fmla="*/ 933015 h 1594444"/>
                <a:gd name="connsiteX9" fmla="*/ 918599 w 1055491"/>
                <a:gd name="connsiteY9" fmla="*/ 1103703 h 1594444"/>
                <a:gd name="connsiteX10" fmla="*/ 625991 w 1055491"/>
                <a:gd name="connsiteY10" fmla="*/ 1323159 h 1594444"/>
                <a:gd name="connsiteX11" fmla="*/ 260231 w 1055491"/>
                <a:gd name="connsiteY11" fmla="*/ 1457271 h 1594444"/>
                <a:gd name="connsiteX12" fmla="*/ 101735 w 1055491"/>
                <a:gd name="connsiteY12" fmla="*/ 1591383 h 1594444"/>
                <a:gd name="connsiteX13" fmla="*/ 4199 w 1055491"/>
                <a:gd name="connsiteY13" fmla="*/ 1542615 h 1594444"/>
                <a:gd name="connsiteX14" fmla="*/ 28583 w 1055491"/>
                <a:gd name="connsiteY14" fmla="*/ 1445079 h 1594444"/>
                <a:gd name="connsiteX15" fmla="*/ 126119 w 1055491"/>
                <a:gd name="connsiteY15" fmla="*/ 1396311 h 159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5491" h="1594444">
                  <a:moveTo>
                    <a:pt x="126119" y="1396311"/>
                  </a:moveTo>
                  <a:cubicBezTo>
                    <a:pt x="209431" y="1345511"/>
                    <a:pt x="414663" y="1201239"/>
                    <a:pt x="528455" y="1140279"/>
                  </a:cubicBezTo>
                  <a:cubicBezTo>
                    <a:pt x="642247" y="1079319"/>
                    <a:pt x="754007" y="1101671"/>
                    <a:pt x="808871" y="1030551"/>
                  </a:cubicBezTo>
                  <a:cubicBezTo>
                    <a:pt x="863735" y="959431"/>
                    <a:pt x="851543" y="841575"/>
                    <a:pt x="857639" y="713559"/>
                  </a:cubicBezTo>
                  <a:cubicBezTo>
                    <a:pt x="863735" y="585543"/>
                    <a:pt x="847479" y="370151"/>
                    <a:pt x="845447" y="262455"/>
                  </a:cubicBezTo>
                  <a:cubicBezTo>
                    <a:pt x="843415" y="154759"/>
                    <a:pt x="823095" y="105991"/>
                    <a:pt x="845447" y="67383"/>
                  </a:cubicBezTo>
                  <a:cubicBezTo>
                    <a:pt x="867799" y="28775"/>
                    <a:pt x="945015" y="-40313"/>
                    <a:pt x="979559" y="30807"/>
                  </a:cubicBezTo>
                  <a:cubicBezTo>
                    <a:pt x="1014103" y="101927"/>
                    <a:pt x="1044583" y="343735"/>
                    <a:pt x="1052711" y="494103"/>
                  </a:cubicBezTo>
                  <a:cubicBezTo>
                    <a:pt x="1060839" y="644471"/>
                    <a:pt x="1050679" y="831415"/>
                    <a:pt x="1028327" y="933015"/>
                  </a:cubicBezTo>
                  <a:cubicBezTo>
                    <a:pt x="1005975" y="1034615"/>
                    <a:pt x="985655" y="1038679"/>
                    <a:pt x="918599" y="1103703"/>
                  </a:cubicBezTo>
                  <a:cubicBezTo>
                    <a:pt x="851543" y="1168727"/>
                    <a:pt x="735719" y="1264231"/>
                    <a:pt x="625991" y="1323159"/>
                  </a:cubicBezTo>
                  <a:cubicBezTo>
                    <a:pt x="516263" y="1382087"/>
                    <a:pt x="347607" y="1412567"/>
                    <a:pt x="260231" y="1457271"/>
                  </a:cubicBezTo>
                  <a:cubicBezTo>
                    <a:pt x="172855" y="1501975"/>
                    <a:pt x="144407" y="1577159"/>
                    <a:pt x="101735" y="1591383"/>
                  </a:cubicBezTo>
                  <a:cubicBezTo>
                    <a:pt x="59063" y="1605607"/>
                    <a:pt x="16391" y="1566999"/>
                    <a:pt x="4199" y="1542615"/>
                  </a:cubicBezTo>
                  <a:cubicBezTo>
                    <a:pt x="-7993" y="1518231"/>
                    <a:pt x="8263" y="1465399"/>
                    <a:pt x="28583" y="1445079"/>
                  </a:cubicBezTo>
                  <a:cubicBezTo>
                    <a:pt x="48903" y="1424759"/>
                    <a:pt x="42807" y="1447111"/>
                    <a:pt x="126119" y="1396311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DD2C7FAE-9472-4A8B-A1C6-650765350108}"/>
                </a:ext>
              </a:extLst>
            </p:cNvPr>
            <p:cNvSpPr/>
            <p:nvPr/>
          </p:nvSpPr>
          <p:spPr>
            <a:xfrm>
              <a:off x="7485964" y="1492635"/>
              <a:ext cx="495098" cy="1880587"/>
            </a:xfrm>
            <a:custGeom>
              <a:avLst/>
              <a:gdLst>
                <a:gd name="connsiteX0" fmla="*/ 71238 w 495098"/>
                <a:gd name="connsiteY0" fmla="*/ 420832 h 1880587"/>
                <a:gd name="connsiteX1" fmla="*/ 3505 w 495098"/>
                <a:gd name="connsiteY1" fmla="*/ 82165 h 1880587"/>
                <a:gd name="connsiteX2" fmla="*/ 172838 w 495098"/>
                <a:gd name="connsiteY2" fmla="*/ 31365 h 1880587"/>
                <a:gd name="connsiteX3" fmla="*/ 325238 w 495098"/>
                <a:gd name="connsiteY3" fmla="*/ 488565 h 1880587"/>
                <a:gd name="connsiteX4" fmla="*/ 494572 w 495098"/>
                <a:gd name="connsiteY4" fmla="*/ 810298 h 1880587"/>
                <a:gd name="connsiteX5" fmla="*/ 376038 w 495098"/>
                <a:gd name="connsiteY5" fmla="*/ 1335232 h 1880587"/>
                <a:gd name="connsiteX6" fmla="*/ 308305 w 495098"/>
                <a:gd name="connsiteY6" fmla="*/ 1741632 h 1880587"/>
                <a:gd name="connsiteX7" fmla="*/ 240572 w 495098"/>
                <a:gd name="connsiteY7" fmla="*/ 1877098 h 1880587"/>
                <a:gd name="connsiteX8" fmla="*/ 105105 w 495098"/>
                <a:gd name="connsiteY8" fmla="*/ 1826298 h 1880587"/>
                <a:gd name="connsiteX9" fmla="*/ 71238 w 495098"/>
                <a:gd name="connsiteY9" fmla="*/ 1673898 h 1880587"/>
                <a:gd name="connsiteX10" fmla="*/ 172838 w 495098"/>
                <a:gd name="connsiteY10" fmla="*/ 1165898 h 1880587"/>
                <a:gd name="connsiteX11" fmla="*/ 223638 w 495098"/>
                <a:gd name="connsiteY11" fmla="*/ 776432 h 1880587"/>
                <a:gd name="connsiteX12" fmla="*/ 71238 w 495098"/>
                <a:gd name="connsiteY12" fmla="*/ 420832 h 188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098" h="1880587">
                  <a:moveTo>
                    <a:pt x="71238" y="420832"/>
                  </a:moveTo>
                  <a:cubicBezTo>
                    <a:pt x="34549" y="305121"/>
                    <a:pt x="-13428" y="147076"/>
                    <a:pt x="3505" y="82165"/>
                  </a:cubicBezTo>
                  <a:cubicBezTo>
                    <a:pt x="20438" y="17254"/>
                    <a:pt x="119216" y="-36368"/>
                    <a:pt x="172838" y="31365"/>
                  </a:cubicBezTo>
                  <a:cubicBezTo>
                    <a:pt x="226460" y="99098"/>
                    <a:pt x="271616" y="358743"/>
                    <a:pt x="325238" y="488565"/>
                  </a:cubicBezTo>
                  <a:cubicBezTo>
                    <a:pt x="378860" y="618387"/>
                    <a:pt x="486105" y="669187"/>
                    <a:pt x="494572" y="810298"/>
                  </a:cubicBezTo>
                  <a:cubicBezTo>
                    <a:pt x="503039" y="951409"/>
                    <a:pt x="407082" y="1180010"/>
                    <a:pt x="376038" y="1335232"/>
                  </a:cubicBezTo>
                  <a:cubicBezTo>
                    <a:pt x="344994" y="1490454"/>
                    <a:pt x="330883" y="1651321"/>
                    <a:pt x="308305" y="1741632"/>
                  </a:cubicBezTo>
                  <a:cubicBezTo>
                    <a:pt x="285727" y="1831943"/>
                    <a:pt x="274439" y="1862987"/>
                    <a:pt x="240572" y="1877098"/>
                  </a:cubicBezTo>
                  <a:cubicBezTo>
                    <a:pt x="206705" y="1891209"/>
                    <a:pt x="133327" y="1860165"/>
                    <a:pt x="105105" y="1826298"/>
                  </a:cubicBezTo>
                  <a:cubicBezTo>
                    <a:pt x="76883" y="1792431"/>
                    <a:pt x="59949" y="1783965"/>
                    <a:pt x="71238" y="1673898"/>
                  </a:cubicBezTo>
                  <a:cubicBezTo>
                    <a:pt x="82527" y="1563831"/>
                    <a:pt x="147438" y="1315476"/>
                    <a:pt x="172838" y="1165898"/>
                  </a:cubicBezTo>
                  <a:cubicBezTo>
                    <a:pt x="198238" y="1016320"/>
                    <a:pt x="234927" y="903432"/>
                    <a:pt x="223638" y="776432"/>
                  </a:cubicBezTo>
                  <a:cubicBezTo>
                    <a:pt x="212349" y="649432"/>
                    <a:pt x="107927" y="536543"/>
                    <a:pt x="71238" y="420832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6C812CF-64F9-472C-BCB0-172DE4E1C0EA}"/>
                </a:ext>
              </a:extLst>
            </p:cNvPr>
            <p:cNvSpPr/>
            <p:nvPr/>
          </p:nvSpPr>
          <p:spPr>
            <a:xfrm>
              <a:off x="8885373" y="2179016"/>
              <a:ext cx="721453" cy="377996"/>
            </a:xfrm>
            <a:custGeom>
              <a:avLst/>
              <a:gdLst>
                <a:gd name="connsiteX0" fmla="*/ 619163 w 721453"/>
                <a:gd name="connsiteY0" fmla="*/ 5384 h 377996"/>
                <a:gd name="connsiteX1" fmla="*/ 43429 w 721453"/>
                <a:gd name="connsiteY1" fmla="*/ 242451 h 377996"/>
                <a:gd name="connsiteX2" fmla="*/ 111163 w 721453"/>
                <a:gd name="connsiteY2" fmla="*/ 377917 h 377996"/>
                <a:gd name="connsiteX3" fmla="*/ 669963 w 721453"/>
                <a:gd name="connsiteY3" fmla="*/ 259384 h 377996"/>
                <a:gd name="connsiteX4" fmla="*/ 686896 w 721453"/>
                <a:gd name="connsiteY4" fmla="*/ 90051 h 377996"/>
                <a:gd name="connsiteX5" fmla="*/ 619163 w 721453"/>
                <a:gd name="connsiteY5" fmla="*/ 5384 h 37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453" h="377996">
                  <a:moveTo>
                    <a:pt x="619163" y="5384"/>
                  </a:moveTo>
                  <a:cubicBezTo>
                    <a:pt x="511919" y="30784"/>
                    <a:pt x="128096" y="180362"/>
                    <a:pt x="43429" y="242451"/>
                  </a:cubicBezTo>
                  <a:cubicBezTo>
                    <a:pt x="-41238" y="304540"/>
                    <a:pt x="6741" y="375095"/>
                    <a:pt x="111163" y="377917"/>
                  </a:cubicBezTo>
                  <a:cubicBezTo>
                    <a:pt x="215585" y="380739"/>
                    <a:pt x="574007" y="307362"/>
                    <a:pt x="669963" y="259384"/>
                  </a:cubicBezTo>
                  <a:cubicBezTo>
                    <a:pt x="765919" y="211406"/>
                    <a:pt x="701007" y="129562"/>
                    <a:pt x="686896" y="90051"/>
                  </a:cubicBezTo>
                  <a:cubicBezTo>
                    <a:pt x="672785" y="50540"/>
                    <a:pt x="726407" y="-20016"/>
                    <a:pt x="619163" y="5384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C95C58C4-1FC4-4D7B-8F65-464E7C221CBB}"/>
                </a:ext>
              </a:extLst>
            </p:cNvPr>
            <p:cNvSpPr/>
            <p:nvPr/>
          </p:nvSpPr>
          <p:spPr>
            <a:xfrm>
              <a:off x="10062040" y="2860963"/>
              <a:ext cx="447808" cy="636385"/>
            </a:xfrm>
            <a:custGeom>
              <a:avLst/>
              <a:gdLst>
                <a:gd name="connsiteX0" fmla="*/ 238362 w 447808"/>
                <a:gd name="connsiteY0" fmla="*/ 559570 h 636385"/>
                <a:gd name="connsiteX1" fmla="*/ 1296 w 447808"/>
                <a:gd name="connsiteY1" fmla="*/ 51570 h 636385"/>
                <a:gd name="connsiteX2" fmla="*/ 153696 w 447808"/>
                <a:gd name="connsiteY2" fmla="*/ 51570 h 636385"/>
                <a:gd name="connsiteX3" fmla="*/ 373829 w 447808"/>
                <a:gd name="connsiteY3" fmla="*/ 356370 h 636385"/>
                <a:gd name="connsiteX4" fmla="*/ 441562 w 447808"/>
                <a:gd name="connsiteY4" fmla="*/ 610370 h 636385"/>
                <a:gd name="connsiteX5" fmla="*/ 238362 w 447808"/>
                <a:gd name="connsiteY5" fmla="*/ 559570 h 6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808" h="636385">
                  <a:moveTo>
                    <a:pt x="238362" y="559570"/>
                  </a:moveTo>
                  <a:cubicBezTo>
                    <a:pt x="164984" y="466437"/>
                    <a:pt x="15407" y="136237"/>
                    <a:pt x="1296" y="51570"/>
                  </a:cubicBezTo>
                  <a:cubicBezTo>
                    <a:pt x="-12815" y="-33097"/>
                    <a:pt x="91607" y="770"/>
                    <a:pt x="153696" y="51570"/>
                  </a:cubicBezTo>
                  <a:cubicBezTo>
                    <a:pt x="215785" y="102370"/>
                    <a:pt x="325851" y="263237"/>
                    <a:pt x="373829" y="356370"/>
                  </a:cubicBezTo>
                  <a:cubicBezTo>
                    <a:pt x="421807" y="449503"/>
                    <a:pt x="464140" y="570859"/>
                    <a:pt x="441562" y="610370"/>
                  </a:cubicBezTo>
                  <a:cubicBezTo>
                    <a:pt x="418984" y="649881"/>
                    <a:pt x="311740" y="652703"/>
                    <a:pt x="238362" y="55957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067FB4-964F-4EEE-9D01-1960FF409DCC}"/>
                </a:ext>
              </a:extLst>
            </p:cNvPr>
            <p:cNvSpPr/>
            <p:nvPr/>
          </p:nvSpPr>
          <p:spPr>
            <a:xfrm>
              <a:off x="8798291" y="5517232"/>
              <a:ext cx="447808" cy="636385"/>
            </a:xfrm>
            <a:custGeom>
              <a:avLst/>
              <a:gdLst>
                <a:gd name="connsiteX0" fmla="*/ 238362 w 447808"/>
                <a:gd name="connsiteY0" fmla="*/ 559570 h 636385"/>
                <a:gd name="connsiteX1" fmla="*/ 1296 w 447808"/>
                <a:gd name="connsiteY1" fmla="*/ 51570 h 636385"/>
                <a:gd name="connsiteX2" fmla="*/ 153696 w 447808"/>
                <a:gd name="connsiteY2" fmla="*/ 51570 h 636385"/>
                <a:gd name="connsiteX3" fmla="*/ 373829 w 447808"/>
                <a:gd name="connsiteY3" fmla="*/ 356370 h 636385"/>
                <a:gd name="connsiteX4" fmla="*/ 441562 w 447808"/>
                <a:gd name="connsiteY4" fmla="*/ 610370 h 636385"/>
                <a:gd name="connsiteX5" fmla="*/ 238362 w 447808"/>
                <a:gd name="connsiteY5" fmla="*/ 559570 h 6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808" h="636385">
                  <a:moveTo>
                    <a:pt x="238362" y="559570"/>
                  </a:moveTo>
                  <a:cubicBezTo>
                    <a:pt x="164984" y="466437"/>
                    <a:pt x="15407" y="136237"/>
                    <a:pt x="1296" y="51570"/>
                  </a:cubicBezTo>
                  <a:cubicBezTo>
                    <a:pt x="-12815" y="-33097"/>
                    <a:pt x="91607" y="770"/>
                    <a:pt x="153696" y="51570"/>
                  </a:cubicBezTo>
                  <a:cubicBezTo>
                    <a:pt x="215785" y="102370"/>
                    <a:pt x="325851" y="263237"/>
                    <a:pt x="373829" y="356370"/>
                  </a:cubicBezTo>
                  <a:cubicBezTo>
                    <a:pt x="421807" y="449503"/>
                    <a:pt x="464140" y="570859"/>
                    <a:pt x="441562" y="610370"/>
                  </a:cubicBezTo>
                  <a:cubicBezTo>
                    <a:pt x="418984" y="649881"/>
                    <a:pt x="311740" y="652703"/>
                    <a:pt x="238362" y="559570"/>
                  </a:cubicBezTo>
                  <a:close/>
                </a:path>
              </a:pathLst>
            </a:custGeom>
            <a:solidFill>
              <a:schemeClr val="tx2">
                <a:alpha val="1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6E9F3E-4BD3-4FD2-BF84-52B670411C88}"/>
              </a:ext>
            </a:extLst>
          </p:cNvPr>
          <p:cNvGrpSpPr/>
          <p:nvPr/>
        </p:nvGrpSpPr>
        <p:grpSpPr>
          <a:xfrm>
            <a:off x="5580528" y="2810989"/>
            <a:ext cx="4491319" cy="3456369"/>
            <a:chOff x="5580528" y="2810989"/>
            <a:chExt cx="4491319" cy="34563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ABA228-3B78-4D1A-82EA-BA7685EA3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0528" y="2810989"/>
              <a:ext cx="4491319" cy="3456369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E1607D3-EC6E-4E9E-91B1-0C35241A42A8}"/>
                </a:ext>
              </a:extLst>
            </p:cNvPr>
            <p:cNvSpPr/>
            <p:nvPr/>
          </p:nvSpPr>
          <p:spPr>
            <a:xfrm>
              <a:off x="7336708" y="4725768"/>
              <a:ext cx="1146892" cy="3619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0C8095E-7D32-41C2-BA36-7A9DDCDCC8E2}"/>
              </a:ext>
            </a:extLst>
          </p:cNvPr>
          <p:cNvSpPr txBox="1">
            <a:spLocks/>
          </p:cNvSpPr>
          <p:nvPr/>
        </p:nvSpPr>
        <p:spPr bwMode="auto">
          <a:xfrm>
            <a:off x="5580528" y="1977431"/>
            <a:ext cx="6276111" cy="56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/>
              <a:t>… but also in small villages</a:t>
            </a:r>
            <a:endParaRPr lang="en-BE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109C02-9EB3-4D26-95D1-DA780AB85E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36" y="2558919"/>
            <a:ext cx="2748409" cy="21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0ED9-5E25-4C97-BE71-E9907B0E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the air pollution model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830D-8685-440A-BE71-FCE795A5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36712"/>
            <a:ext cx="4947840" cy="504056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Underestimation of the model</a:t>
            </a:r>
          </a:p>
          <a:p>
            <a:endParaRPr lang="en-US" sz="2000" dirty="0"/>
          </a:p>
          <a:p>
            <a:r>
              <a:rPr lang="en-US" sz="2000" dirty="0"/>
              <a:t>R² = 0.52</a:t>
            </a:r>
          </a:p>
          <a:p>
            <a:r>
              <a:rPr lang="en-US" sz="2000" dirty="0"/>
              <a:t>RMSE = 6.74 µg/m³</a:t>
            </a:r>
          </a:p>
          <a:p>
            <a:endParaRPr lang="en-US" sz="2000" dirty="0"/>
          </a:p>
          <a:p>
            <a:r>
              <a:rPr lang="en-US" sz="2000" dirty="0"/>
              <a:t>Model was improved after this external validation with new      R² = 0.58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799C5-EF7F-44CB-9D48-8BA63DC9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17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BAF0D-5A22-4D0C-8CA9-33B00487E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32" y="729255"/>
            <a:ext cx="5985891" cy="51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5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07EB81-43D0-4592-953C-DE7AB6E6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461" y="3545112"/>
            <a:ext cx="2520000" cy="2154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777836-05B7-482D-AD0E-C6787E6A2F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461" y="1282347"/>
            <a:ext cx="2520000" cy="2103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E1C58-FEB0-4AE0-BFCA-7DA8047A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inhaled dose?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2AD5A-2CA4-4547-9376-FBE3AA04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835AD-0C42-4A06-BE10-B94D4782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b="5682"/>
          <a:stretch/>
        </p:blipFill>
        <p:spPr bwMode="auto">
          <a:xfrm>
            <a:off x="4809214" y="1219249"/>
            <a:ext cx="7034439" cy="44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E9484-6FB7-43FC-9A9A-E31FBCC8B1FB}"/>
              </a:ext>
            </a:extLst>
          </p:cNvPr>
          <p:cNvSpPr txBox="1"/>
          <p:nvPr/>
        </p:nvSpPr>
        <p:spPr>
          <a:xfrm>
            <a:off x="195942" y="6374673"/>
            <a:ext cx="519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Dons et al., </a:t>
            </a:r>
            <a:r>
              <a:rPr lang="nl-BE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Atmos</a:t>
            </a:r>
            <a:r>
              <a:rPr lang="nl-B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BE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</a:t>
            </a:r>
            <a:r>
              <a:rPr lang="nl-B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2012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0C6B15-1AF2-4559-969F-E4EB494910A4}"/>
              </a:ext>
            </a:extLst>
          </p:cNvPr>
          <p:cNvGrpSpPr/>
          <p:nvPr/>
        </p:nvGrpSpPr>
        <p:grpSpPr>
          <a:xfrm>
            <a:off x="1416865" y="1503359"/>
            <a:ext cx="2971800" cy="3962401"/>
            <a:chOff x="613612" y="1447799"/>
            <a:chExt cx="2971800" cy="3962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158875-2DA5-4ADE-AF9F-459D3DD661C6}"/>
                </a:ext>
              </a:extLst>
            </p:cNvPr>
            <p:cNvCxnSpPr/>
            <p:nvPr/>
          </p:nvCxnSpPr>
          <p:spPr>
            <a:xfrm flipH="1">
              <a:off x="613612" y="1447799"/>
              <a:ext cx="2971800" cy="39624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4A07F1-67EF-4069-A267-91B745B5363A}"/>
                </a:ext>
              </a:extLst>
            </p:cNvPr>
            <p:cNvCxnSpPr/>
            <p:nvPr/>
          </p:nvCxnSpPr>
          <p:spPr>
            <a:xfrm>
              <a:off x="613612" y="1447799"/>
              <a:ext cx="2971800" cy="39624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77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E7A0A-7EEC-4EB2-A106-885DAA2A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19</a:t>
            </a:fld>
            <a:endParaRPr lang="nl-B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034964-CE71-4128-BA97-E257B1F2FB98}"/>
              </a:ext>
            </a:extLst>
          </p:cNvPr>
          <p:cNvGrpSpPr/>
          <p:nvPr/>
        </p:nvGrpSpPr>
        <p:grpSpPr>
          <a:xfrm>
            <a:off x="6286801" y="413221"/>
            <a:ext cx="5233577" cy="5725429"/>
            <a:chOff x="6001353" y="413221"/>
            <a:chExt cx="5519025" cy="60401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DEBE91-0879-4BD8-93CD-CC4E72012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12024" y="1787218"/>
              <a:ext cx="5184576" cy="4666118"/>
            </a:xfrm>
            <a:prstGeom prst="rect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837EA1-4853-4421-906B-8FBF92EC7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1105" y="413221"/>
              <a:ext cx="1289273" cy="118183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C77B3B-92AB-4905-8B9F-0C73DE1A4A7C}"/>
                </a:ext>
              </a:extLst>
            </p:cNvPr>
            <p:cNvSpPr txBox="1"/>
            <p:nvPr/>
          </p:nvSpPr>
          <p:spPr>
            <a:xfrm>
              <a:off x="6001353" y="1021010"/>
              <a:ext cx="18473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endParaRPr lang="nl-NL" sz="16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F5EB019-327B-45EE-801D-44BD4928CDE9}"/>
                </a:ext>
              </a:extLst>
            </p:cNvPr>
            <p:cNvCxnSpPr/>
            <p:nvPr/>
          </p:nvCxnSpPr>
          <p:spPr>
            <a:xfrm>
              <a:off x="6366821" y="1004138"/>
              <a:ext cx="3679553" cy="84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8B1D01-7F83-4A85-9D53-538F67E54FE1}"/>
                </a:ext>
              </a:extLst>
            </p:cNvPr>
            <p:cNvSpPr txBox="1"/>
            <p:nvPr/>
          </p:nvSpPr>
          <p:spPr>
            <a:xfrm>
              <a:off x="6605777" y="421006"/>
              <a:ext cx="3216898" cy="48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Train station </a:t>
              </a:r>
              <a:r>
                <a:rPr lang="nl-N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 </a:t>
              </a:r>
              <a:r>
                <a:rPr lang="nl-NL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anose="05000000000000000000" pitchFamily="2" charset="2"/>
                </a:rPr>
                <a:t>Work</a:t>
              </a:r>
              <a:endPara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81320-DDE1-487F-BE18-7B499D0B5C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80" y="1787218"/>
            <a:ext cx="3603530" cy="4351432"/>
          </a:xfrm>
          <a:prstGeom prst="rect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3" name="Freeform 3">
            <a:extLst>
              <a:ext uri="{FF2B5EF4-FFF2-40B4-BE49-F238E27FC236}">
                <a16:creationId xmlns:a16="http://schemas.microsoft.com/office/drawing/2014/main" id="{9F12B56C-49D6-414C-8F32-1BD46EE9803D}"/>
              </a:ext>
            </a:extLst>
          </p:cNvPr>
          <p:cNvSpPr/>
          <p:nvPr/>
        </p:nvSpPr>
        <p:spPr>
          <a:xfrm>
            <a:off x="1766938" y="2901180"/>
            <a:ext cx="1495246" cy="2644345"/>
          </a:xfrm>
          <a:custGeom>
            <a:avLst/>
            <a:gdLst>
              <a:gd name="connsiteX0" fmla="*/ 1495246 w 1495246"/>
              <a:gd name="connsiteY0" fmla="*/ 2644345 h 2644345"/>
              <a:gd name="connsiteX1" fmla="*/ 1396392 w 1495246"/>
              <a:gd name="connsiteY1" fmla="*/ 2273643 h 2644345"/>
              <a:gd name="connsiteX2" fmla="*/ 1223397 w 1495246"/>
              <a:gd name="connsiteY2" fmla="*/ 1841156 h 2644345"/>
              <a:gd name="connsiteX3" fmla="*/ 939192 w 1495246"/>
              <a:gd name="connsiteY3" fmla="*/ 1964724 h 2644345"/>
              <a:gd name="connsiteX4" fmla="*/ 543776 w 1495246"/>
              <a:gd name="connsiteY4" fmla="*/ 2113005 h 2644345"/>
              <a:gd name="connsiteX5" fmla="*/ 321354 w 1495246"/>
              <a:gd name="connsiteY5" fmla="*/ 1495167 h 2644345"/>
              <a:gd name="connsiteX6" fmla="*/ 74219 w 1495246"/>
              <a:gd name="connsiteY6" fmla="*/ 914400 h 2644345"/>
              <a:gd name="connsiteX7" fmla="*/ 78 w 1495246"/>
              <a:gd name="connsiteY7" fmla="*/ 827902 h 2644345"/>
              <a:gd name="connsiteX8" fmla="*/ 61862 w 1495246"/>
              <a:gd name="connsiteY8" fmla="*/ 321275 h 2644345"/>
              <a:gd name="connsiteX9" fmla="*/ 148359 w 1495246"/>
              <a:gd name="connsiteY9" fmla="*/ 0 h 264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5246" h="2644345">
                <a:moveTo>
                  <a:pt x="1495246" y="2644345"/>
                </a:moveTo>
                <a:cubicBezTo>
                  <a:pt x="1468473" y="2525926"/>
                  <a:pt x="1441700" y="2407508"/>
                  <a:pt x="1396392" y="2273643"/>
                </a:cubicBezTo>
                <a:cubicBezTo>
                  <a:pt x="1351084" y="2139778"/>
                  <a:pt x="1299597" y="1892643"/>
                  <a:pt x="1223397" y="1841156"/>
                </a:cubicBezTo>
                <a:cubicBezTo>
                  <a:pt x="1147197" y="1789669"/>
                  <a:pt x="1052462" y="1919416"/>
                  <a:pt x="939192" y="1964724"/>
                </a:cubicBezTo>
                <a:cubicBezTo>
                  <a:pt x="825922" y="2010032"/>
                  <a:pt x="646749" y="2191264"/>
                  <a:pt x="543776" y="2113005"/>
                </a:cubicBezTo>
                <a:cubicBezTo>
                  <a:pt x="440803" y="2034746"/>
                  <a:pt x="399613" y="1694934"/>
                  <a:pt x="321354" y="1495167"/>
                </a:cubicBezTo>
                <a:cubicBezTo>
                  <a:pt x="243095" y="1295400"/>
                  <a:pt x="127765" y="1025611"/>
                  <a:pt x="74219" y="914400"/>
                </a:cubicBezTo>
                <a:cubicBezTo>
                  <a:pt x="20673" y="803189"/>
                  <a:pt x="2137" y="926756"/>
                  <a:pt x="78" y="827902"/>
                </a:cubicBezTo>
                <a:cubicBezTo>
                  <a:pt x="-1981" y="729048"/>
                  <a:pt x="37149" y="459259"/>
                  <a:pt x="61862" y="321275"/>
                </a:cubicBezTo>
                <a:cubicBezTo>
                  <a:pt x="86575" y="183291"/>
                  <a:pt x="117467" y="91645"/>
                  <a:pt x="148359" y="0"/>
                </a:cubicBezTo>
              </a:path>
            </a:pathLst>
          </a:custGeom>
          <a:noFill/>
          <a:ln w="50800">
            <a:solidFill>
              <a:srgbClr val="4298CB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B75AE7-3A2C-4B5E-BABB-CD15C9D75216}"/>
              </a:ext>
            </a:extLst>
          </p:cNvPr>
          <p:cNvSpPr/>
          <p:nvPr/>
        </p:nvSpPr>
        <p:spPr>
          <a:xfrm>
            <a:off x="8142942" y="2468693"/>
            <a:ext cx="1694010" cy="3669957"/>
          </a:xfrm>
          <a:custGeom>
            <a:avLst/>
            <a:gdLst>
              <a:gd name="connsiteX0" fmla="*/ 1655966 w 1694010"/>
              <a:gd name="connsiteY0" fmla="*/ 0 h 3669957"/>
              <a:gd name="connsiteX1" fmla="*/ 1507685 w 1694010"/>
              <a:gd name="connsiteY1" fmla="*/ 234778 h 3669957"/>
              <a:gd name="connsiteX2" fmla="*/ 1347047 w 1694010"/>
              <a:gd name="connsiteY2" fmla="*/ 395416 h 3669957"/>
              <a:gd name="connsiteX3" fmla="*/ 1693036 w 1694010"/>
              <a:gd name="connsiteY3" fmla="*/ 667265 h 3669957"/>
              <a:gd name="connsiteX4" fmla="*/ 1433544 w 1694010"/>
              <a:gd name="connsiteY4" fmla="*/ 939114 h 3669957"/>
              <a:gd name="connsiteX5" fmla="*/ 939274 w 1694010"/>
              <a:gd name="connsiteY5" fmla="*/ 1075038 h 3669957"/>
              <a:gd name="connsiteX6" fmla="*/ 136085 w 1694010"/>
              <a:gd name="connsiteY6" fmla="*/ 1408670 h 3669957"/>
              <a:gd name="connsiteX7" fmla="*/ 333793 w 1694010"/>
              <a:gd name="connsiteY7" fmla="*/ 1828800 h 3669957"/>
              <a:gd name="connsiteX8" fmla="*/ 272009 w 1694010"/>
              <a:gd name="connsiteY8" fmla="*/ 2310714 h 3669957"/>
              <a:gd name="connsiteX9" fmla="*/ 259653 w 1694010"/>
              <a:gd name="connsiteY9" fmla="*/ 2545492 h 3669957"/>
              <a:gd name="connsiteX10" fmla="*/ 309080 w 1694010"/>
              <a:gd name="connsiteY10" fmla="*/ 2916195 h 3669957"/>
              <a:gd name="connsiteX11" fmla="*/ 12517 w 1694010"/>
              <a:gd name="connsiteY11" fmla="*/ 3188043 h 3669957"/>
              <a:gd name="connsiteX12" fmla="*/ 61944 w 1694010"/>
              <a:gd name="connsiteY12" fmla="*/ 3348681 h 3669957"/>
              <a:gd name="connsiteX13" fmla="*/ 123728 w 1694010"/>
              <a:gd name="connsiteY13" fmla="*/ 3422822 h 3669957"/>
              <a:gd name="connsiteX14" fmla="*/ 49588 w 1694010"/>
              <a:gd name="connsiteY14" fmla="*/ 3669957 h 366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010" h="3669957">
                <a:moveTo>
                  <a:pt x="1655966" y="0"/>
                </a:moveTo>
                <a:cubicBezTo>
                  <a:pt x="1607568" y="84437"/>
                  <a:pt x="1559171" y="168875"/>
                  <a:pt x="1507685" y="234778"/>
                </a:cubicBezTo>
                <a:cubicBezTo>
                  <a:pt x="1456199" y="300681"/>
                  <a:pt x="1316155" y="323335"/>
                  <a:pt x="1347047" y="395416"/>
                </a:cubicBezTo>
                <a:cubicBezTo>
                  <a:pt x="1377939" y="467497"/>
                  <a:pt x="1678620" y="576649"/>
                  <a:pt x="1693036" y="667265"/>
                </a:cubicBezTo>
                <a:cubicBezTo>
                  <a:pt x="1707452" y="757881"/>
                  <a:pt x="1559171" y="871152"/>
                  <a:pt x="1433544" y="939114"/>
                </a:cubicBezTo>
                <a:cubicBezTo>
                  <a:pt x="1307917" y="1007076"/>
                  <a:pt x="1155517" y="996779"/>
                  <a:pt x="939274" y="1075038"/>
                </a:cubicBezTo>
                <a:cubicBezTo>
                  <a:pt x="723031" y="1153297"/>
                  <a:pt x="236998" y="1283043"/>
                  <a:pt x="136085" y="1408670"/>
                </a:cubicBezTo>
                <a:cubicBezTo>
                  <a:pt x="35172" y="1534297"/>
                  <a:pt x="311139" y="1678459"/>
                  <a:pt x="333793" y="1828800"/>
                </a:cubicBezTo>
                <a:cubicBezTo>
                  <a:pt x="356447" y="1979141"/>
                  <a:pt x="284366" y="2191266"/>
                  <a:pt x="272009" y="2310714"/>
                </a:cubicBezTo>
                <a:cubicBezTo>
                  <a:pt x="259652" y="2430162"/>
                  <a:pt x="253475" y="2444579"/>
                  <a:pt x="259653" y="2545492"/>
                </a:cubicBezTo>
                <a:cubicBezTo>
                  <a:pt x="265831" y="2646405"/>
                  <a:pt x="350269" y="2809103"/>
                  <a:pt x="309080" y="2916195"/>
                </a:cubicBezTo>
                <a:cubicBezTo>
                  <a:pt x="267891" y="3023287"/>
                  <a:pt x="53706" y="3115962"/>
                  <a:pt x="12517" y="3188043"/>
                </a:cubicBezTo>
                <a:cubicBezTo>
                  <a:pt x="-28672" y="3260124"/>
                  <a:pt x="43409" y="3309551"/>
                  <a:pt x="61944" y="3348681"/>
                </a:cubicBezTo>
                <a:cubicBezTo>
                  <a:pt x="80479" y="3387811"/>
                  <a:pt x="125787" y="3369276"/>
                  <a:pt x="123728" y="3422822"/>
                </a:cubicBezTo>
                <a:cubicBezTo>
                  <a:pt x="121669" y="3476368"/>
                  <a:pt x="85628" y="3573162"/>
                  <a:pt x="49588" y="3669957"/>
                </a:cubicBezTo>
              </a:path>
            </a:pathLst>
          </a:custGeom>
          <a:noFill/>
          <a:ln w="50800">
            <a:solidFill>
              <a:srgbClr val="4298CB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464E3E-D2AD-475F-A55E-D75A6D0276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74" y="413221"/>
            <a:ext cx="1215579" cy="1215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D5A406-4E54-41F7-B174-81DBAB3399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1773897" cy="136067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6072D0-09ED-49B8-BE0E-5A810CF00C52}"/>
              </a:ext>
            </a:extLst>
          </p:cNvPr>
          <p:cNvCxnSpPr/>
          <p:nvPr/>
        </p:nvCxnSpPr>
        <p:spPr>
          <a:xfrm>
            <a:off x="1631504" y="1004138"/>
            <a:ext cx="2969539" cy="16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AD4841-A270-4822-A057-984F4B7DFF59}"/>
              </a:ext>
            </a:extLst>
          </p:cNvPr>
          <p:cNvSpPr txBox="1"/>
          <p:nvPr/>
        </p:nvSpPr>
        <p:spPr>
          <a:xfrm>
            <a:off x="1560852" y="476672"/>
            <a:ext cx="30700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 </a:t>
            </a:r>
            <a:r>
              <a:rPr lang="nl-NL" sz="2400" b="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train station</a:t>
            </a:r>
            <a:endParaRPr lang="nl-NL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4CBE473-DA0A-467F-BADB-CEC25249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23" y="836613"/>
            <a:ext cx="8960554" cy="50403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B06CE-24DC-4939-9CBB-A303842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</a:t>
            </a:fld>
            <a:endParaRPr lang="nl-B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26A9C11-06C4-4A55-8C4C-9A266005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15" y="1102405"/>
            <a:ext cx="62579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EF43940-D462-4F44-9111-E6AE943D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95" y="3510960"/>
            <a:ext cx="497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A4F7DE6-CCCA-4073-A11E-883BC153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5" y="5125058"/>
            <a:ext cx="6772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0884099-91DF-4B43-9F8B-3D5F1B62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13" y="2531749"/>
            <a:ext cx="6353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098C2-9991-428A-A559-70053CF4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1270"/>
            <a:ext cx="5557440" cy="8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A71A-DB92-4F61-B519-367B61AE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39"/>
            <a:ext cx="4018926" cy="1799817"/>
          </a:xfrm>
        </p:spPr>
        <p:txBody>
          <a:bodyPr anchor="t"/>
          <a:lstStyle/>
          <a:p>
            <a:r>
              <a:rPr lang="en-US" dirty="0"/>
              <a:t>Communication of the results</a:t>
            </a:r>
            <a:endParaRPr lang="en-B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0FEAD5-365C-4937-930F-55003CA66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40" y="202488"/>
            <a:ext cx="3151119" cy="31511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05A07-2610-4DDD-9867-8E0759C3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20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74C81-D2E4-45C1-BCF0-5F2BC4EE8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4" y="3518241"/>
            <a:ext cx="4683475" cy="2634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AA0C0-E831-4A81-9909-34297D4EAD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76" y="188639"/>
            <a:ext cx="3296956" cy="3164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8C800-8993-4483-A4E4-BC1E0C0F35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103164"/>
            <a:ext cx="3037149" cy="4049532"/>
          </a:xfrm>
          <a:prstGeom prst="rect">
            <a:avLst/>
          </a:prstGeom>
        </p:spPr>
      </p:pic>
      <p:pic>
        <p:nvPicPr>
          <p:cNvPr id="2050" name="Picture 2" descr="Image result for curieuzeneuzen resultaat poster">
            <a:extLst>
              <a:ext uri="{FF2B5EF4-FFF2-40B4-BE49-F238E27FC236}">
                <a16:creationId xmlns:a16="http://schemas.microsoft.com/office/drawing/2014/main" id="{2E9863F9-29B2-4E80-B827-C2D28BEA3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3003" y="3518240"/>
            <a:ext cx="3206224" cy="26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1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31D8-CD29-4E0E-84AE-D92C16A2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72" y="1557417"/>
            <a:ext cx="7487840" cy="1349874"/>
          </a:xfrm>
        </p:spPr>
        <p:txBody>
          <a:bodyPr>
            <a:normAutofit/>
          </a:bodyPr>
          <a:lstStyle/>
          <a:p>
            <a:r>
              <a:rPr lang="en-US" sz="3200" dirty="0"/>
              <a:t>More information</a:t>
            </a:r>
            <a:endParaRPr lang="en-B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FBA9C-B080-4C21-9584-4F8F23BF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55741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29CD-5653-449A-A262-45D2E803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04" y="5768278"/>
            <a:ext cx="5718629" cy="549844"/>
          </a:xfrm>
        </p:spPr>
        <p:txBody>
          <a:bodyPr>
            <a:normAutofit/>
          </a:bodyPr>
          <a:lstStyle/>
          <a:p>
            <a:r>
              <a:rPr lang="nl-BE" sz="2000" dirty="0">
                <a:hlinkClick r:id="rId2"/>
              </a:rPr>
              <a:t>https://curieuzeneuzen.be/in-english/</a:t>
            </a:r>
            <a:r>
              <a:rPr lang="nl-BE" sz="2000" dirty="0"/>
              <a:t> </a:t>
            </a:r>
            <a:endParaRPr lang="en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B3DAB-A3E5-40C1-BB88-EDB8C01C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22</a:t>
            </a:fld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00344-A303-4FCF-8A80-FF6D1A319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8" y="281112"/>
            <a:ext cx="10631384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1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85EB4-FAA4-4F4C-8FCA-F1ED4E7A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23</a:t>
            </a:fld>
            <a:endParaRPr lang="nl-BE"/>
          </a:p>
        </p:txBody>
      </p:sp>
      <p:pic>
        <p:nvPicPr>
          <p:cNvPr id="5" name="Picture 4" descr="https://www.uantwerpen.be/styles2/UA/reference/img/logo.png">
            <a:extLst>
              <a:ext uri="{FF2B5EF4-FFF2-40B4-BE49-F238E27FC236}">
                <a16:creationId xmlns:a16="http://schemas.microsoft.com/office/drawing/2014/main" id="{DB18DF16-5D7C-4872-ACAB-97000D9F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5" y="3587135"/>
            <a:ext cx="2981859" cy="9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inclusivegrowth.be/images/hiva-kul-eng-logo-rgb.png/image">
            <a:extLst>
              <a:ext uri="{FF2B5EF4-FFF2-40B4-BE49-F238E27FC236}">
                <a16:creationId xmlns:a16="http://schemas.microsoft.com/office/drawing/2014/main" id="{977C1061-165A-4CEC-A5AB-C971013D3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92" y="5160919"/>
            <a:ext cx="2016224" cy="6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4AFE1-D548-4820-8146-6A3C17714F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17" y="5014392"/>
            <a:ext cx="2028179" cy="766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A0D04-03CC-45A9-AE55-453A7D6A84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26" y="243317"/>
            <a:ext cx="11449272" cy="237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68680-A085-4ACE-BCF1-C87933E23E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15" y="3462699"/>
            <a:ext cx="2127053" cy="115070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623D50D-91D0-4639-A81F-3C7012A95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2" y="5165649"/>
            <a:ext cx="22628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ogo-VMM">
            <a:extLst>
              <a:ext uri="{FF2B5EF4-FFF2-40B4-BE49-F238E27FC236}">
                <a16:creationId xmlns:a16="http://schemas.microsoft.com/office/drawing/2014/main" id="{1A4A7CAA-876C-4034-B169-ED4943F0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0" b="17026"/>
          <a:stretch>
            <a:fillRect/>
          </a:stretch>
        </p:blipFill>
        <p:spPr bwMode="auto">
          <a:xfrm>
            <a:off x="8131459" y="3756643"/>
            <a:ext cx="294157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kariboo!">
            <a:extLst>
              <a:ext uri="{FF2B5EF4-FFF2-40B4-BE49-F238E27FC236}">
                <a16:creationId xmlns:a16="http://schemas.microsoft.com/office/drawing/2014/main" id="{89774BE3-2A6E-4962-9B16-4D200A9D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68" y="4867759"/>
            <a:ext cx="873593" cy="9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6E0ADB-04BD-4B38-BDB9-C26606672829}"/>
              </a:ext>
            </a:extLst>
          </p:cNvPr>
          <p:cNvSpPr txBox="1"/>
          <p:nvPr/>
        </p:nvSpPr>
        <p:spPr>
          <a:xfrm>
            <a:off x="363826" y="2690919"/>
            <a:ext cx="4955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dr. ir. Filip </a:t>
            </a:r>
            <a:r>
              <a:rPr lang="nl-NL" dirty="0" err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Meysman</a:t>
            </a:r>
            <a:r>
              <a:rPr lang="nl-NL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dirty="0" err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UAntwerpen</a:t>
            </a:r>
            <a:r>
              <a:rPr lang="nl-NL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5613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9101A-13AB-41FE-B29A-3A877469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24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27C42-E76F-4B7B-933F-B5E4A763DD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64" y="1411731"/>
            <a:ext cx="3129590" cy="627912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EEDA9458-0CB7-40BE-BF57-E91BA676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48" y="2762947"/>
            <a:ext cx="1831406" cy="6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E6F15-76AB-42A7-811F-DEEC3BEF0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52" y="2678668"/>
            <a:ext cx="2649186" cy="627912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37987B1-BE16-43D2-A2C9-A3EFAF4F0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77" y="755633"/>
            <a:ext cx="2143424" cy="2829320"/>
          </a:xfrm>
          <a:prstGeom prst="rect">
            <a:avLst/>
          </a:prstGeom>
        </p:spPr>
      </p:pic>
      <p:pic>
        <p:nvPicPr>
          <p:cNvPr id="2052" name="Picture 4">
            <a:hlinkClick r:id="rId6"/>
            <a:extLst>
              <a:ext uri="{FF2B5EF4-FFF2-40B4-BE49-F238E27FC236}">
                <a16:creationId xmlns:a16="http://schemas.microsoft.com/office/drawing/2014/main" id="{EF23CCDC-B8F7-46CB-B06E-895B2671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9" y="5647124"/>
            <a:ext cx="512297" cy="5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2AB5DA-B7A4-4C14-A9C4-FC340CF4553C}"/>
              </a:ext>
            </a:extLst>
          </p:cNvPr>
          <p:cNvSpPr txBox="1"/>
          <p:nvPr/>
        </p:nvSpPr>
        <p:spPr>
          <a:xfrm>
            <a:off x="884614" y="5733995"/>
            <a:ext cx="242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evi.dons@uhasselt.be</a:t>
            </a:r>
            <a:endParaRPr lang="en-US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C51B005D-9D9F-4AD2-B7CC-7984DA29D7D7}"/>
              </a:ext>
            </a:extLst>
          </p:cNvPr>
          <p:cNvPicPr/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7" y="5019337"/>
            <a:ext cx="512297" cy="512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2C423C-AB6A-49A1-ACD6-FAF2C484388B}"/>
              </a:ext>
            </a:extLst>
          </p:cNvPr>
          <p:cNvSpPr txBox="1"/>
          <p:nvPr/>
        </p:nvSpPr>
        <p:spPr>
          <a:xfrm>
            <a:off x="884614" y="5108455"/>
            <a:ext cx="5103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www.researchgate.net/profile/Evi_Dons</a:t>
            </a:r>
            <a:endParaRPr lang="en-US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5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2B6B-3AEB-46FD-9947-25F53414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Concern over health effects of air pollution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0BF1B-951E-4197-94FC-96980AA9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6E10CE-4E41-4D18-A226-2B5D29716F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09294"/>
            <a:ext cx="5956308" cy="4029805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47C2BC1A-C648-41F2-B5F0-141CB339B6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/>
          <a:stretch/>
        </p:blipFill>
        <p:spPr>
          <a:xfrm>
            <a:off x="11230540" y="3640252"/>
            <a:ext cx="389691" cy="452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6E74A4-555B-43AA-89BA-640B5AE61B70}"/>
              </a:ext>
            </a:extLst>
          </p:cNvPr>
          <p:cNvSpPr txBox="1"/>
          <p:nvPr/>
        </p:nvSpPr>
        <p:spPr bwMode="auto">
          <a:xfrm>
            <a:off x="11169981" y="3158409"/>
            <a:ext cx="1233738" cy="3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nl-BE" sz="2000" b="1" cap="none" dirty="0">
                <a:solidFill>
                  <a:srgbClr val="1A283C"/>
                </a:solidFill>
              </a:rPr>
              <a:t>NO</a:t>
            </a:r>
            <a:r>
              <a:rPr lang="nl-BE" sz="2000" b="1" cap="none" baseline="-25000" dirty="0">
                <a:solidFill>
                  <a:srgbClr val="1A283C"/>
                </a:solidFill>
              </a:rPr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19B70E-4B5A-4FBC-A486-531A0CA3E3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68" y="1027890"/>
            <a:ext cx="4048732" cy="37296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BBDB95-EE2A-415A-B304-910927FF854D}"/>
              </a:ext>
            </a:extLst>
          </p:cNvPr>
          <p:cNvSpPr/>
          <p:nvPr/>
        </p:nvSpPr>
        <p:spPr>
          <a:xfrm>
            <a:off x="3000859" y="5243474"/>
            <a:ext cx="6190282" cy="78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084878">
              <a:lnSpc>
                <a:spcPct val="11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 male, having children in the household, being more physically active, and higher NO</a:t>
            </a:r>
            <a:r>
              <a:rPr lang="en-GB" sz="14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the home address </a:t>
            </a:r>
          </a:p>
          <a:p>
            <a:pPr algn="just" defTabSz="2084878">
              <a:lnSpc>
                <a:spcPct val="11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concern over health effects of air pollution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3AAE21DD-EB34-4BF8-8DA5-45C5D720D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"/>
          <a:stretch/>
        </p:blipFill>
        <p:spPr>
          <a:xfrm>
            <a:off x="9518089" y="3158409"/>
            <a:ext cx="1639882" cy="18682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78248E-65DF-47AB-96CE-B72739765FEA}"/>
              </a:ext>
            </a:extLst>
          </p:cNvPr>
          <p:cNvSpPr/>
          <p:nvPr/>
        </p:nvSpPr>
        <p:spPr>
          <a:xfrm>
            <a:off x="216023" y="6373135"/>
            <a:ext cx="4007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Dons et al., Air </a:t>
            </a:r>
            <a:r>
              <a:rPr lang="nl-BE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</a:t>
            </a:r>
            <a:r>
              <a:rPr lang="nl-B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nl-BE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Atmos</a:t>
            </a:r>
            <a:r>
              <a:rPr lang="nl-BE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Health, 2018</a:t>
            </a:r>
            <a:endParaRPr lang="en-BE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31D8-CD29-4E0E-84AE-D92C16A2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72" y="1557417"/>
            <a:ext cx="7487840" cy="1349874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err="1"/>
              <a:t>CurieuzeNeuzen</a:t>
            </a:r>
            <a:r>
              <a:rPr lang="en-US" sz="3200" dirty="0"/>
              <a:t> project</a:t>
            </a:r>
            <a:endParaRPr lang="en-B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FBA9C-B080-4C21-9584-4F8F23BFE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55741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0F245-3D8B-4120-A6B0-3AF4415F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the project</a:t>
            </a:r>
            <a:endParaRPr lang="en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7F923-46C5-44A7-9819-6777F84527BD}"/>
              </a:ext>
            </a:extLst>
          </p:cNvPr>
          <p:cNvSpPr/>
          <p:nvPr/>
        </p:nvSpPr>
        <p:spPr>
          <a:xfrm>
            <a:off x="6344445" y="1483489"/>
            <a:ext cx="4320480" cy="31683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EE876-149C-4EEB-931D-0DE5661D9499}"/>
              </a:ext>
            </a:extLst>
          </p:cNvPr>
          <p:cNvSpPr txBox="1"/>
          <p:nvPr/>
        </p:nvSpPr>
        <p:spPr>
          <a:xfrm>
            <a:off x="7624476" y="1781038"/>
            <a:ext cx="1760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</a:t>
            </a:r>
            <a:endParaRPr lang="nl-N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B974F-A75D-480A-B726-602109F8D977}"/>
              </a:ext>
            </a:extLst>
          </p:cNvPr>
          <p:cNvSpPr txBox="1"/>
          <p:nvPr/>
        </p:nvSpPr>
        <p:spPr>
          <a:xfrm>
            <a:off x="7018906" y="3360412"/>
            <a:ext cx="3173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</a:t>
            </a:r>
            <a:endParaRPr lang="nl-N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Raise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awareness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E4CE2-CF5E-4F14-8B74-46D3BD52B1DB}"/>
              </a:ext>
            </a:extLst>
          </p:cNvPr>
          <p:cNvSpPr/>
          <p:nvPr/>
        </p:nvSpPr>
        <p:spPr>
          <a:xfrm>
            <a:off x="1571199" y="1484784"/>
            <a:ext cx="4320480" cy="31670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6734E-D4EC-4215-AD86-A4FB26F6EBBC}"/>
              </a:ext>
            </a:extLst>
          </p:cNvPr>
          <p:cNvSpPr txBox="1"/>
          <p:nvPr/>
        </p:nvSpPr>
        <p:spPr>
          <a:xfrm>
            <a:off x="2691731" y="1781038"/>
            <a:ext cx="207941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nl-NL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BDF15-B71E-4781-A34B-E5B2B28866F8}"/>
              </a:ext>
            </a:extLst>
          </p:cNvPr>
          <p:cNvSpPr txBox="1"/>
          <p:nvPr/>
        </p:nvSpPr>
        <p:spPr>
          <a:xfrm>
            <a:off x="2507433" y="3360412"/>
            <a:ext cx="231505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 data</a:t>
            </a:r>
          </a:p>
          <a:p>
            <a:pPr algn="ctr"/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</a:t>
            </a:r>
            <a:endParaRPr lang="nl-N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BE2C-F494-4130-97A8-E4542EC6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the project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8033C-7571-4CC8-BB58-92B927A5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5327427"/>
            <a:ext cx="11305256" cy="54984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Fixed monitoring station managed by the government</a:t>
            </a:r>
            <a:endParaRPr lang="en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0FAC4-7079-46B7-8926-F9654139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8D28F-C888-47BB-BFDD-4C195F752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1708610"/>
            <a:ext cx="4176464" cy="348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D4141-8ADF-443D-A54E-C9632359F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7"/>
          <a:stretch/>
        </p:blipFill>
        <p:spPr>
          <a:xfrm>
            <a:off x="5195644" y="1715466"/>
            <a:ext cx="6300956" cy="35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4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DD50-49CA-42C9-9130-4C40CEC8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the project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2838C-EC24-49AC-A381-BFC3C9CB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5BCED-EA81-4533-80F7-0B95A0631A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9" y="4922025"/>
            <a:ext cx="1281855" cy="1051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54D82-A6A0-4C48-88B1-85B1AEF26880}"/>
              </a:ext>
            </a:extLst>
          </p:cNvPr>
          <p:cNvSpPr txBox="1"/>
          <p:nvPr/>
        </p:nvSpPr>
        <p:spPr>
          <a:xfrm>
            <a:off x="919547" y="4512976"/>
            <a:ext cx="1569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Traffic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E6B0B-D360-4AA1-AFEB-5FDFD541CE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7" y="3232136"/>
            <a:ext cx="1197384" cy="966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3535F-C552-425C-B271-3BFDC0A706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204" y="1116105"/>
            <a:ext cx="1605763" cy="134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34951D-A699-4311-812C-6066F7D8A04C}"/>
              </a:ext>
            </a:extLst>
          </p:cNvPr>
          <p:cNvSpPr txBox="1"/>
          <p:nvPr/>
        </p:nvSpPr>
        <p:spPr>
          <a:xfrm>
            <a:off x="716928" y="2816216"/>
            <a:ext cx="1974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Weather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24A29F-3089-4777-8E46-0F1135F0C15D}"/>
              </a:ext>
            </a:extLst>
          </p:cNvPr>
          <p:cNvGrpSpPr/>
          <p:nvPr/>
        </p:nvGrpSpPr>
        <p:grpSpPr>
          <a:xfrm>
            <a:off x="7152010" y="1172285"/>
            <a:ext cx="4436245" cy="3928195"/>
            <a:chOff x="6730329" y="1167136"/>
            <a:chExt cx="5153005" cy="42780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4E3C486-BC31-4AE3-B7AE-AC04F2277273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68" t="39023" r="25319" b="19513"/>
            <a:stretch/>
          </p:blipFill>
          <p:spPr bwMode="auto">
            <a:xfrm>
              <a:off x="8199888" y="1660623"/>
              <a:ext cx="3218520" cy="3784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79C668-A0A8-4CC9-A12F-02BC26AFB419}"/>
                </a:ext>
              </a:extLst>
            </p:cNvPr>
            <p:cNvSpPr txBox="1"/>
            <p:nvPr/>
          </p:nvSpPr>
          <p:spPr>
            <a:xfrm>
              <a:off x="7551952" y="1167136"/>
              <a:ext cx="4331382" cy="435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 air </a:t>
              </a:r>
              <a:r>
                <a:rPr lang="nl-NL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pollution</a:t>
              </a:r>
              <a:r>
                <a:rPr lang="nl-NL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map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13E6ABB-8342-4DB1-9A80-4E9EB32D5905}"/>
                </a:ext>
              </a:extLst>
            </p:cNvPr>
            <p:cNvCxnSpPr/>
            <p:nvPr/>
          </p:nvCxnSpPr>
          <p:spPr>
            <a:xfrm>
              <a:off x="6730329" y="3140968"/>
              <a:ext cx="11596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76D9A-5D8B-4087-AB43-464A297742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72" y="2193767"/>
            <a:ext cx="2099230" cy="1679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5F1084-5F02-488D-9B6E-E0E51D4BAA8B}"/>
              </a:ext>
            </a:extLst>
          </p:cNvPr>
          <p:cNvSpPr txBox="1"/>
          <p:nvPr/>
        </p:nvSpPr>
        <p:spPr>
          <a:xfrm>
            <a:off x="4526663" y="1691411"/>
            <a:ext cx="23326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 model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0ADE06-A04F-4148-8506-F9DFF7456166}"/>
              </a:ext>
            </a:extLst>
          </p:cNvPr>
          <p:cNvCxnSpPr>
            <a:cxnSpLocks/>
          </p:cNvCxnSpPr>
          <p:nvPr/>
        </p:nvCxnSpPr>
        <p:spPr>
          <a:xfrm flipV="1">
            <a:off x="2854633" y="3185548"/>
            <a:ext cx="1448318" cy="172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FA1E79-B2EA-43CB-BA57-F58021E82BB4}"/>
              </a:ext>
            </a:extLst>
          </p:cNvPr>
          <p:cNvCxnSpPr>
            <a:cxnSpLocks/>
          </p:cNvCxnSpPr>
          <p:nvPr/>
        </p:nvCxnSpPr>
        <p:spPr>
          <a:xfrm>
            <a:off x="2828336" y="1919023"/>
            <a:ext cx="1474615" cy="869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75A515-5F80-4CB0-A3F5-DD911FD25BEB}"/>
              </a:ext>
            </a:extLst>
          </p:cNvPr>
          <p:cNvCxnSpPr>
            <a:cxnSpLocks/>
          </p:cNvCxnSpPr>
          <p:nvPr/>
        </p:nvCxnSpPr>
        <p:spPr>
          <a:xfrm flipV="1">
            <a:off x="2830550" y="3616575"/>
            <a:ext cx="1472401" cy="1408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5278E74-CC03-4FF2-A65F-50CACC404720}"/>
              </a:ext>
            </a:extLst>
          </p:cNvPr>
          <p:cNvSpPr txBox="1"/>
          <p:nvPr/>
        </p:nvSpPr>
        <p:spPr>
          <a:xfrm>
            <a:off x="3750108" y="4808810"/>
            <a:ext cx="43351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nl-NL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reliable</a:t>
            </a:r>
            <a:r>
              <a:rPr lang="nl-N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these </a:t>
            </a:r>
            <a:r>
              <a:rPr lang="nl-NL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maps</a:t>
            </a:r>
            <a:r>
              <a:rPr lang="nl-N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3200" b="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BE6E-CA66-4C5B-8E85-F1889448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DF79B-7CA4-4DE8-8FC3-9A02A296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Accessible and reliable method to measure NO</a:t>
            </a:r>
            <a:r>
              <a:rPr lang="en-US" sz="2000" baseline="-25000" dirty="0"/>
              <a:t>2</a:t>
            </a:r>
          </a:p>
          <a:p>
            <a:pPr marL="0" indent="0">
              <a:buNone/>
            </a:pPr>
            <a:r>
              <a:rPr lang="nl-BE" sz="2000" dirty="0" err="1"/>
              <a:t>Palmes</a:t>
            </a:r>
            <a:r>
              <a:rPr lang="nl-BE" sz="2000" dirty="0"/>
              <a:t>-type </a:t>
            </a:r>
            <a:r>
              <a:rPr lang="nl-BE" sz="2000" dirty="0" err="1"/>
              <a:t>nitrogen</a:t>
            </a:r>
            <a:r>
              <a:rPr lang="nl-BE" sz="2000" dirty="0"/>
              <a:t> dioxide </a:t>
            </a:r>
            <a:r>
              <a:rPr lang="nl-BE" sz="2000" dirty="0" err="1"/>
              <a:t>diffusion</a:t>
            </a:r>
            <a:r>
              <a:rPr lang="nl-BE" sz="2000" dirty="0"/>
              <a:t> tubes</a:t>
            </a:r>
            <a:endParaRPr lang="en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5C74E-C912-4972-B63A-F2C58C6B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8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D0105-1393-4985-9D13-5B8E4BB3D0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496" y="1881543"/>
            <a:ext cx="6097892" cy="33980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08C569-C1C8-4809-AAB0-303C38BE45C4}"/>
              </a:ext>
            </a:extLst>
          </p:cNvPr>
          <p:cNvGrpSpPr/>
          <p:nvPr/>
        </p:nvGrpSpPr>
        <p:grpSpPr>
          <a:xfrm>
            <a:off x="2567608" y="2189316"/>
            <a:ext cx="7632848" cy="3816424"/>
            <a:chOff x="1187624" y="1556792"/>
            <a:chExt cx="7632848" cy="3816424"/>
          </a:xfrm>
        </p:grpSpPr>
        <p:pic>
          <p:nvPicPr>
            <p:cNvPr id="7" name="image01.jpg" descr="C:\Users\van_w\Desktop\Palmes.jpg">
              <a:extLst>
                <a:ext uri="{FF2B5EF4-FFF2-40B4-BE49-F238E27FC236}">
                  <a16:creationId xmlns:a16="http://schemas.microsoft.com/office/drawing/2014/main" id="{4861C857-9FFB-41F9-BDEF-FD4B08511A7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5724128" y="1585136"/>
              <a:ext cx="3096344" cy="3788080"/>
            </a:xfrm>
            <a:prstGeom prst="rect">
              <a:avLst/>
            </a:prstGeom>
            <a:ln w="73025">
              <a:solidFill>
                <a:srgbClr val="FF0000"/>
              </a:solidFill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600FAA-DAAA-4E16-A565-9A0B3D00C292}"/>
                </a:ext>
              </a:extLst>
            </p:cNvPr>
            <p:cNvSpPr/>
            <p:nvPr/>
          </p:nvSpPr>
          <p:spPr>
            <a:xfrm>
              <a:off x="1187624" y="2854441"/>
              <a:ext cx="1872208" cy="1798695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6440D81-CC2A-4CD2-92CA-5421F1CECD7D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2123728" y="1556792"/>
              <a:ext cx="3528392" cy="12976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2FDCAD-5665-48F2-92D6-C256D127BD20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2123728" y="4653136"/>
              <a:ext cx="3600400" cy="7200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29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7B69-CE5C-4050-A3FC-CDB80D80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of volunteers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BA08B-9293-4C9C-B5A5-F8F2BC98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625E-E22D-324D-B6D3-F6234E5E9FE9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66FE5-1F90-4F83-A8AE-9DA71ED6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715" y="929780"/>
            <a:ext cx="8846788" cy="4998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1D1BD-D6DF-4111-841E-2FFAAC802D96}"/>
              </a:ext>
            </a:extLst>
          </p:cNvPr>
          <p:cNvSpPr txBox="1"/>
          <p:nvPr/>
        </p:nvSpPr>
        <p:spPr>
          <a:xfrm>
            <a:off x="7115324" y="1975651"/>
            <a:ext cx="42721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 media /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newspaper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 theaters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Radio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TV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spaces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buses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Famous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  <a:endParaRPr lang="nl-NL" sz="2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4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9797</TotalTime>
  <Words>433</Words>
  <Application>Microsoft Office PowerPoint</Application>
  <PresentationFormat>Widescreen</PresentationFormat>
  <Paragraphs>115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Trebuchet MS</vt:lpstr>
      <vt:lpstr>Verdana</vt:lpstr>
      <vt:lpstr>Wingdings</vt:lpstr>
      <vt:lpstr>Office Theme</vt:lpstr>
      <vt:lpstr>The CurieuzeNeuzen citizen science project in Belgium</vt:lpstr>
      <vt:lpstr>PowerPoint Presentation</vt:lpstr>
      <vt:lpstr>Concern over health effects of air pollution</vt:lpstr>
      <vt:lpstr>The CurieuzeNeuzen project</vt:lpstr>
      <vt:lpstr>Aims of the project</vt:lpstr>
      <vt:lpstr>Aims of the project</vt:lpstr>
      <vt:lpstr>Aims of the project</vt:lpstr>
      <vt:lpstr>How?</vt:lpstr>
      <vt:lpstr>Recruitment of volunteers</vt:lpstr>
      <vt:lpstr>Recruitment of volunteers</vt:lpstr>
      <vt:lpstr>Monitoring campaign</vt:lpstr>
      <vt:lpstr>Results</vt:lpstr>
      <vt:lpstr>Results</vt:lpstr>
      <vt:lpstr>Highest value = 75.3 µg m-3</vt:lpstr>
      <vt:lpstr>Lowest value = 10.9 µg m-3</vt:lpstr>
      <vt:lpstr>Street canyons</vt:lpstr>
      <vt:lpstr>Validation of the air pollution model</vt:lpstr>
      <vt:lpstr>My inhaled dose?</vt:lpstr>
      <vt:lpstr>PowerPoint Presentation</vt:lpstr>
      <vt:lpstr>Communication of the results</vt:lpstr>
      <vt:lpstr>More information</vt:lpstr>
      <vt:lpstr>https://curieuzeneuzen.be/in-english/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Dons Evi</cp:lastModifiedBy>
  <cp:revision>718</cp:revision>
  <cp:lastPrinted>2016-12-19T08:56:06Z</cp:lastPrinted>
  <dcterms:created xsi:type="dcterms:W3CDTF">2009-12-01T15:52:26Z</dcterms:created>
  <dcterms:modified xsi:type="dcterms:W3CDTF">2020-04-23T07:10:19Z</dcterms:modified>
</cp:coreProperties>
</file>